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media1.mp3" ContentType="audio/unknown"/>
  <Override PartName="/ppt/media/media2.mp3" ContentType="audio/unknown"/>
  <Override PartName="/ppt/media/media3.mp3" ContentType="audio/unknown"/>
  <Override PartName="/ppt/media/media4.mp3" ContentType="audio/unknown"/>
  <Override PartName="/ppt/media/media5.mp3"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Autore e data"/>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12" name="Titolo presentazione"/>
          <p:cNvSpPr txBox="1"/>
          <p:nvPr>
            <p:ph type="title" hasCustomPrompt="1"/>
          </p:nvPr>
        </p:nvSpPr>
        <p:spPr>
          <a:xfrm>
            <a:off x="1206496" y="2574991"/>
            <a:ext cx="21971004" cy="4648201"/>
          </a:xfrm>
          <a:prstGeom prst="rect">
            <a:avLst/>
          </a:prstGeom>
        </p:spPr>
        <p:txBody>
          <a:bodyPr anchor="b"/>
          <a:lstStyle>
            <a:lvl1pPr>
              <a:defRPr spc="-232" sz="11600"/>
            </a:lvl1pPr>
          </a:lstStyle>
          <a:p>
            <a:pPr/>
            <a:r>
              <a:t>Titolo presentazione</a:t>
            </a:r>
          </a:p>
        </p:txBody>
      </p:sp>
      <p:sp>
        <p:nvSpPr>
          <p:cNvPr id="13" name="Corpo livello uno…"/>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99" name="Titolo"/>
          <p:cNvSpPr txBox="1"/>
          <p:nvPr>
            <p:ph type="title" hasCustomPrompt="1"/>
          </p:nvPr>
        </p:nvSpPr>
        <p:spPr>
          <a:xfrm>
            <a:off x="1206500" y="1079500"/>
            <a:ext cx="21971000" cy="1434949"/>
          </a:xfrm>
          <a:prstGeom prst="rect">
            <a:avLst/>
          </a:prstGeom>
        </p:spPr>
        <p:txBody>
          <a:bodyPr/>
          <a:lstStyle/>
          <a:p>
            <a:pPr/>
            <a:r>
              <a:t>Titolo</a:t>
            </a:r>
          </a:p>
        </p:txBody>
      </p:sp>
      <p:sp>
        <p:nvSpPr>
          <p:cNvPr id="100"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spTree>
      <p:nvGrpSpPr>
        <p:cNvPr id="1" name=""/>
        <p:cNvGrpSpPr/>
        <p:nvPr/>
      </p:nvGrpSpPr>
      <p:grpSpPr>
        <a:xfrm>
          <a:off x="0" y="0"/>
          <a:ext cx="0" cy="0"/>
          <a:chOff x="0" y="0"/>
          <a:chExt cx="0" cy="0"/>
        </a:xfrm>
      </p:grpSpPr>
      <p:sp>
        <p:nvSpPr>
          <p:cNvPr id="108" name="Titolo programma"/>
          <p:cNvSpPr txBox="1"/>
          <p:nvPr>
            <p:ph type="title" hasCustomPrompt="1"/>
          </p:nvPr>
        </p:nvSpPr>
        <p:spPr>
          <a:xfrm>
            <a:off x="1206500" y="1079500"/>
            <a:ext cx="21971000" cy="1435100"/>
          </a:xfrm>
          <a:prstGeom prst="rect">
            <a:avLst/>
          </a:prstGeom>
        </p:spPr>
        <p:txBody>
          <a:bodyPr/>
          <a:lstStyle/>
          <a:p>
            <a:pPr/>
            <a:r>
              <a:t>Titolo programma</a:t>
            </a:r>
          </a:p>
        </p:txBody>
      </p:sp>
      <p:sp>
        <p:nvSpPr>
          <p:cNvPr id="109" name="Sottotitolo programm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programma</a:t>
            </a:r>
          </a:p>
        </p:txBody>
      </p:sp>
      <p:sp>
        <p:nvSpPr>
          <p:cNvPr id="110" name="Corpo livello uno…"/>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Argomenti del programma</a:t>
            </a:r>
          </a:p>
          <a:p>
            <a:pPr lvl="1"/>
            <a:r>
              <a:t/>
            </a:r>
          </a:p>
          <a:p>
            <a:pPr lvl="2"/>
            <a:r>
              <a:t/>
            </a:r>
          </a:p>
          <a:p>
            <a:pPr lvl="3"/>
            <a:r>
              <a:t/>
            </a:r>
          </a:p>
          <a:p>
            <a:pPr lvl="4"/>
            <a:r>
              <a:t/>
            </a:r>
          </a:p>
        </p:txBody>
      </p:sp>
      <p:sp>
        <p:nvSpPr>
          <p:cNvPr id="1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spTree>
      <p:nvGrpSpPr>
        <p:cNvPr id="1" name=""/>
        <p:cNvGrpSpPr/>
        <p:nvPr/>
      </p:nvGrpSpPr>
      <p:grpSpPr>
        <a:xfrm>
          <a:off x="0" y="0"/>
          <a:ext cx="0" cy="0"/>
          <a:chOff x="0" y="0"/>
          <a:chExt cx="0" cy="0"/>
        </a:xfrm>
      </p:grpSpPr>
      <p:sp>
        <p:nvSpPr>
          <p:cNvPr id="118" name="Corpo livello uno…"/>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11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spTree>
      <p:nvGrpSpPr>
        <p:cNvPr id="1" name=""/>
        <p:cNvGrpSpPr/>
        <p:nvPr/>
      </p:nvGrpSpPr>
      <p:grpSpPr>
        <a:xfrm>
          <a:off x="0" y="0"/>
          <a:ext cx="0" cy="0"/>
          <a:chOff x="0" y="0"/>
          <a:chExt cx="0" cy="0"/>
        </a:xfrm>
      </p:grpSpPr>
      <p:sp>
        <p:nvSpPr>
          <p:cNvPr id="126" name="Corpo livello uno…"/>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Dettagli informazione"/>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Dettagli informazione</a:t>
            </a:r>
          </a:p>
        </p:txBody>
      </p:sp>
      <p:sp>
        <p:nvSpPr>
          <p:cNvPr id="12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35" name="Attribuzione"/>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Attribuzione</a:t>
            </a:r>
          </a:p>
        </p:txBody>
      </p:sp>
      <p:sp>
        <p:nvSpPr>
          <p:cNvPr id="136" name="Corpo livello uno…"/>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“Citazione degna di nota”</a:t>
            </a:r>
          </a:p>
          <a:p>
            <a:pPr lvl="1"/>
            <a:r>
              <a:t/>
            </a:r>
          </a:p>
          <a:p>
            <a:pPr lvl="2"/>
            <a:r>
              <a:t/>
            </a:r>
          </a:p>
          <a:p>
            <a:pPr lvl="3"/>
            <a:r>
              <a:t/>
            </a:r>
          </a:p>
          <a:p>
            <a:pPr lvl="4"/>
            <a:r>
              <a:t/>
            </a:r>
          </a:p>
        </p:txBody>
      </p:sp>
      <p:sp>
        <p:nvSpPr>
          <p:cNvPr id="13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44" name="Ciotola di insalata con riso saltato, uova sode e bacchett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Ciotola con frittelle al salmone, insalata e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Pappardelle con burro al prezzemolo, nocciole tostate e scaglie di parmigiano"/>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54" name="ciotola di insalata con riso saltato, uova sode e bacchett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6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p:spTree>
      <p:nvGrpSpPr>
        <p:cNvPr id="1" name=""/>
        <p:cNvGrpSpPr/>
        <p:nvPr/>
      </p:nvGrpSpPr>
      <p:grpSpPr>
        <a:xfrm>
          <a:off x="0" y="0"/>
          <a:ext cx="0" cy="0"/>
          <a:chOff x="0" y="0"/>
          <a:chExt cx="0" cy="0"/>
        </a:xfrm>
      </p:grpSpPr>
      <p:sp>
        <p:nvSpPr>
          <p:cNvPr id="21" name="Avocado e lime"/>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Titolo presentazione"/>
          <p:cNvSpPr txBox="1"/>
          <p:nvPr>
            <p:ph type="title" hasCustomPrompt="1"/>
          </p:nvPr>
        </p:nvSpPr>
        <p:spPr>
          <a:xfrm>
            <a:off x="1206500" y="7124700"/>
            <a:ext cx="21971000" cy="4648200"/>
          </a:xfrm>
          <a:prstGeom prst="rect">
            <a:avLst/>
          </a:prstGeom>
        </p:spPr>
        <p:txBody>
          <a:bodyPr anchor="b"/>
          <a:lstStyle>
            <a:lvl1pPr>
              <a:defRPr spc="-232" sz="11600"/>
            </a:lvl1pPr>
          </a:lstStyle>
          <a:p>
            <a:pPr/>
            <a:r>
              <a:t>Titolo presentazione</a:t>
            </a:r>
          </a:p>
        </p:txBody>
      </p:sp>
      <p:sp>
        <p:nvSpPr>
          <p:cNvPr id="23" name="Autore e data"/>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24" name="Corpo livello uno…"/>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spTree>
      <p:nvGrpSpPr>
        <p:cNvPr id="1" name=""/>
        <p:cNvGrpSpPr/>
        <p:nvPr/>
      </p:nvGrpSpPr>
      <p:grpSpPr>
        <a:xfrm>
          <a:off x="0" y="0"/>
          <a:ext cx="0" cy="0"/>
          <a:chOff x="0" y="0"/>
          <a:chExt cx="0" cy="0"/>
        </a:xfrm>
      </p:grpSpPr>
      <p:sp>
        <p:nvSpPr>
          <p:cNvPr id="32" name="Ciotola con frittelle al salmone, insalata e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Titolo"/>
          <p:cNvSpPr txBox="1"/>
          <p:nvPr>
            <p:ph type="title" hasCustomPrompt="1"/>
          </p:nvPr>
        </p:nvSpPr>
        <p:spPr>
          <a:xfrm>
            <a:off x="1206500" y="1270000"/>
            <a:ext cx="9779000" cy="5882273"/>
          </a:xfrm>
          <a:prstGeom prst="rect">
            <a:avLst/>
          </a:prstGeom>
        </p:spPr>
        <p:txBody>
          <a:bodyPr anchor="b"/>
          <a:lstStyle/>
          <a:p>
            <a:pPr/>
            <a:r>
              <a:t>Titolo</a:t>
            </a:r>
          </a:p>
        </p:txBody>
      </p:sp>
      <p:sp>
        <p:nvSpPr>
          <p:cNvPr id="34" name="Corpo livello uno…"/>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diapositiva</a:t>
            </a:r>
          </a:p>
          <a:p>
            <a:pPr lvl="1"/>
            <a:r>
              <a:t/>
            </a:r>
          </a:p>
          <a:p>
            <a:pPr lvl="2"/>
            <a:r>
              <a:t/>
            </a:r>
          </a:p>
          <a:p>
            <a:pPr lvl="3"/>
            <a:r>
              <a:t/>
            </a:r>
          </a:p>
          <a:p>
            <a:pPr lvl="4"/>
            <a:r>
              <a:t/>
            </a:r>
          </a:p>
        </p:txBody>
      </p:sp>
      <p:sp>
        <p:nvSpPr>
          <p:cNvPr id="35"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42" name="Titolo"/>
          <p:cNvSpPr txBox="1"/>
          <p:nvPr>
            <p:ph type="title" hasCustomPrompt="1"/>
          </p:nvPr>
        </p:nvSpPr>
        <p:spPr>
          <a:prstGeom prst="rect">
            <a:avLst/>
          </a:prstGeom>
        </p:spPr>
        <p:txBody>
          <a:bodyPr/>
          <a:lstStyle/>
          <a:p>
            <a:pPr/>
            <a:r>
              <a:t>Titolo</a:t>
            </a:r>
          </a:p>
        </p:txBody>
      </p:sp>
      <p:sp>
        <p:nvSpPr>
          <p:cNvPr id="43"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44" name="Corpo livello uno…"/>
          <p:cNvSpPr txBox="1"/>
          <p:nvPr>
            <p:ph type="body" idx="1" hasCustomPrompt="1"/>
          </p:nvPr>
        </p:nvSpPr>
        <p:spPr>
          <a:prstGeom prst="rect">
            <a:avLst/>
          </a:prstGeom>
        </p:spPr>
        <p:txBody>
          <a:bodyPr/>
          <a:lstStyle/>
          <a:p>
            <a:pPr/>
            <a:r>
              <a:t>Testo elenco puntato diapositiva</a:t>
            </a:r>
          </a:p>
          <a:p>
            <a:pPr lvl="1"/>
            <a:r>
              <a:t/>
            </a:r>
          </a:p>
          <a:p>
            <a:pPr lvl="2"/>
            <a:r>
              <a:t/>
            </a:r>
          </a:p>
          <a:p>
            <a:pPr lvl="3"/>
            <a:r>
              <a:t/>
            </a:r>
          </a:p>
          <a:p>
            <a:pPr lvl="4"/>
            <a:r>
              <a:t/>
            </a:r>
          </a:p>
        </p:txBody>
      </p:sp>
      <p:sp>
        <p:nvSpPr>
          <p:cNvPr id="4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52" name="Corpo livello uno…"/>
          <p:cNvSpPr txBox="1"/>
          <p:nvPr>
            <p:ph type="body" idx="1" hasCustomPrompt="1"/>
          </p:nvPr>
        </p:nvSpPr>
        <p:spPr>
          <a:prstGeom prst="rect">
            <a:avLst/>
          </a:prstGeom>
        </p:spPr>
        <p:txBody>
          <a:bodyPr numCol="2" spcCol="1098550"/>
          <a:lstStyle/>
          <a:p>
            <a:pPr/>
            <a:r>
              <a:t>Testo elenco puntato diapositiva</a:t>
            </a:r>
          </a:p>
          <a:p>
            <a:pPr lvl="1"/>
            <a:r>
              <a:t/>
            </a:r>
          </a:p>
          <a:p>
            <a:pPr lvl="2"/>
            <a:r>
              <a:t/>
            </a:r>
          </a:p>
          <a:p>
            <a:pPr lvl="3"/>
            <a:r>
              <a:t/>
            </a:r>
          </a:p>
          <a:p>
            <a:pPr lvl="4"/>
            <a:r>
              <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0"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61"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62" name="Pappardelle con burro al prezzemolo, nocciole tostate e scaglie di parmigiano"/>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Titolo"/>
          <p:cNvSpPr txBox="1"/>
          <p:nvPr>
            <p:ph type="title" hasCustomPrompt="1"/>
          </p:nvPr>
        </p:nvSpPr>
        <p:spPr>
          <a:xfrm>
            <a:off x="1206500" y="1079500"/>
            <a:ext cx="9779000" cy="1435100"/>
          </a:xfrm>
          <a:prstGeom prst="rect">
            <a:avLst/>
          </a:prstGeom>
        </p:spPr>
        <p:txBody>
          <a:bodyPr/>
          <a:lstStyle/>
          <a:p>
            <a:pPr/>
            <a:r>
              <a:t>Titolo</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1"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72"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73" name="Titolo"/>
          <p:cNvSpPr txBox="1"/>
          <p:nvPr>
            <p:ph type="title" hasCustomPrompt="1"/>
          </p:nvPr>
        </p:nvSpPr>
        <p:spPr>
          <a:xfrm>
            <a:off x="1206500" y="1079500"/>
            <a:ext cx="9779000" cy="1435100"/>
          </a:xfrm>
          <a:prstGeom prst="rect">
            <a:avLst/>
          </a:prstGeom>
        </p:spPr>
        <p:txBody>
          <a:bodyPr/>
          <a:lstStyle/>
          <a:p>
            <a:pPr/>
            <a:r>
              <a:t>Titolo</a:t>
            </a:r>
          </a:p>
        </p:txBody>
      </p:sp>
      <p:sp>
        <p:nvSpPr>
          <p:cNvPr id="7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1"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82"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83" name="Titolo"/>
          <p:cNvSpPr txBox="1"/>
          <p:nvPr>
            <p:ph type="title" hasCustomPrompt="1"/>
          </p:nvPr>
        </p:nvSpPr>
        <p:spPr>
          <a:xfrm>
            <a:off x="1206500" y="1079500"/>
            <a:ext cx="9779000" cy="1435100"/>
          </a:xfrm>
          <a:prstGeom prst="rect">
            <a:avLst/>
          </a:prstGeom>
        </p:spPr>
        <p:txBody>
          <a:bodyPr/>
          <a:lstStyle/>
          <a:p>
            <a:pPr/>
            <a:r>
              <a:t>Titolo</a:t>
            </a:r>
          </a:p>
        </p:txBody>
      </p:sp>
      <p:sp>
        <p:nvSpPr>
          <p:cNvPr id="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zione">
    <p:spTree>
      <p:nvGrpSpPr>
        <p:cNvPr id="1" name=""/>
        <p:cNvGrpSpPr/>
        <p:nvPr/>
      </p:nvGrpSpPr>
      <p:grpSpPr>
        <a:xfrm>
          <a:off x="0" y="0"/>
          <a:ext cx="0" cy="0"/>
          <a:chOff x="0" y="0"/>
          <a:chExt cx="0" cy="0"/>
        </a:xfrm>
      </p:grpSpPr>
      <p:sp>
        <p:nvSpPr>
          <p:cNvPr id="91" name="Titolo sezion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Titolo sezione</a:t>
            </a:r>
          </a:p>
        </p:txBody>
      </p:sp>
      <p:sp>
        <p:nvSpPr>
          <p:cNvPr id="92"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olo"/>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a:t>
            </a:r>
          </a:p>
        </p:txBody>
      </p:sp>
      <p:sp>
        <p:nvSpPr>
          <p:cNvPr id="3" name="Corpo livello uno…"/>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Testo elenco puntato diapositiva</a:t>
            </a:r>
          </a:p>
          <a:p>
            <a:pPr lvl="1"/>
            <a:r>
              <a:t/>
            </a:r>
          </a:p>
          <a:p>
            <a:pPr lvl="2"/>
            <a:r>
              <a:t/>
            </a:r>
          </a:p>
          <a:p>
            <a:pPr lvl="3"/>
            <a:r>
              <a:t/>
            </a:r>
          </a:p>
          <a:p>
            <a:pPr lvl="4"/>
            <a:r>
              <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24" strike="noStrike" sz="62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hyperlink" Target="https://arxiv.org/abs/2204.09224"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hyperlink" Target="https://arxiv.org/abs/2204.09224"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hyperlink" Target="https://arxiv.org/abs/2204.09224"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rxiv.org/abs/1802.06182" TargetMode="External"/><Relationship Id="rId3" Type="http://schemas.openxmlformats.org/officeDocument/2006/relationships/hyperlink" Target="https://arxiv.org/abs/2306.15412v2" TargetMode="External"/><Relationship Id="rId4" Type="http://schemas.openxmlformats.org/officeDocument/2006/relationships/image" Target="../media/image3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33.png"/><Relationship Id="rId5" Type="http://schemas.openxmlformats.org/officeDocument/2006/relationships/audio" Target="../media/media2.mp3"/><Relationship Id="rId6" Type="http://schemas.microsoft.com/office/2007/relationships/media" Target="../media/media2.mp3"/></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audio" Target="../media/media3.mp3"/><Relationship Id="rId6" Type="http://schemas.microsoft.com/office/2007/relationships/media" Target="../media/media3.mp3"/><Relationship Id="rId7" Type="http://schemas.openxmlformats.org/officeDocument/2006/relationships/image" Target="../media/image33.png"/><Relationship Id="rId8" Type="http://schemas.openxmlformats.org/officeDocument/2006/relationships/audio" Target="../media/media4.mp3"/><Relationship Id="rId9" Type="http://schemas.microsoft.com/office/2007/relationships/media" Target="../media/media4.mp3"/><Relationship Id="rId10" Type="http://schemas.openxmlformats.org/officeDocument/2006/relationships/audio" Target="../media/media5.mp3"/><Relationship Id="rId11" Type="http://schemas.microsoft.com/office/2007/relationships/media" Target="../media/media5.mp3"/></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github.com/RVC-Project/Retrieval-based-Voice-Conversion-WebUI"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1.g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4.jpeg"/><Relationship Id="rId4" Type="http://schemas.openxmlformats.org/officeDocument/2006/relationships/image" Target="../media/image1.gif"/><Relationship Id="rId5" Type="http://schemas.openxmlformats.org/officeDocument/2006/relationships/image" Target="../media/image8.png"/><Relationship Id="rId6"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hyperlink" Target="https://arxiv.org/abs/2106.07447"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rxiv.org/abs/2204.09224" TargetMode="Externa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erchio"/>
          <p:cNvSpPr/>
          <p:nvPr/>
        </p:nvSpPr>
        <p:spPr>
          <a:xfrm>
            <a:off x="16492060" y="4833542"/>
            <a:ext cx="4018180" cy="4013201"/>
          </a:xfrm>
          <a:prstGeom prst="ellipse">
            <a:avLst/>
          </a:prstGeom>
          <a:solidFill>
            <a:srgbClr val="ED220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72" name="240617aa-1.jpg" descr="240617aa-1.jpg"/>
          <p:cNvPicPr>
            <a:picLocks noChangeAspect="1"/>
          </p:cNvPicPr>
          <p:nvPr/>
        </p:nvPicPr>
        <p:blipFill>
          <a:blip r:embed="rId2">
            <a:extLst/>
          </a:blip>
          <a:srcRect l="21505" t="21081" r="65371" b="50610"/>
          <a:stretch>
            <a:fillRect/>
          </a:stretch>
        </p:blipFill>
        <p:spPr>
          <a:xfrm>
            <a:off x="14526027" y="2196445"/>
            <a:ext cx="1662844" cy="1549652"/>
          </a:xfrm>
          <a:prstGeom prst="rect">
            <a:avLst/>
          </a:prstGeom>
          <a:ln w="12700">
            <a:miter lim="400000"/>
          </a:ln>
        </p:spPr>
      </p:pic>
      <p:sp>
        <p:nvSpPr>
          <p:cNvPr id="173" name="Cerchio"/>
          <p:cNvSpPr/>
          <p:nvPr/>
        </p:nvSpPr>
        <p:spPr>
          <a:xfrm>
            <a:off x="16431624" y="299935"/>
            <a:ext cx="4018181" cy="4013201"/>
          </a:xfrm>
          <a:prstGeom prst="ellipse">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pic>
        <p:nvPicPr>
          <p:cNvPr id="174" name="240617aa-1.jpg" descr="240617aa-1.jpg"/>
          <p:cNvPicPr>
            <a:picLocks noChangeAspect="1"/>
          </p:cNvPicPr>
          <p:nvPr/>
        </p:nvPicPr>
        <p:blipFill>
          <a:blip r:embed="rId2">
            <a:extLst/>
          </a:blip>
          <a:srcRect l="21505" t="21081" r="61093" b="50610"/>
          <a:stretch>
            <a:fillRect/>
          </a:stretch>
        </p:blipFill>
        <p:spPr>
          <a:xfrm>
            <a:off x="6895061" y="3737296"/>
            <a:ext cx="2525704" cy="1775040"/>
          </a:xfrm>
          <a:prstGeom prst="rect">
            <a:avLst/>
          </a:prstGeom>
          <a:ln w="12700">
            <a:miter lim="400000"/>
          </a:ln>
        </p:spPr>
      </p:pic>
      <p:sp>
        <p:nvSpPr>
          <p:cNvPr id="175" name="Ovale"/>
          <p:cNvSpPr/>
          <p:nvPr/>
        </p:nvSpPr>
        <p:spPr>
          <a:xfrm>
            <a:off x="17068665" y="7325280"/>
            <a:ext cx="2864968" cy="1521463"/>
          </a:xfrm>
          <a:prstGeom prst="ellipse">
            <a:avLst/>
          </a:prstGeom>
          <a:solidFill>
            <a:srgbClr val="1B1E2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 name="Ovale"/>
          <p:cNvSpPr/>
          <p:nvPr/>
        </p:nvSpPr>
        <p:spPr>
          <a:xfrm>
            <a:off x="16607215" y="2548211"/>
            <a:ext cx="3666997" cy="1772742"/>
          </a:xfrm>
          <a:prstGeom prst="ellipse">
            <a:avLst/>
          </a:prstGeom>
          <a:solidFill>
            <a:srgbClr val="19187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 name="Ovale"/>
          <p:cNvSpPr/>
          <p:nvPr/>
        </p:nvSpPr>
        <p:spPr>
          <a:xfrm>
            <a:off x="342528" y="1615901"/>
            <a:ext cx="6719357" cy="6767292"/>
          </a:xfrm>
          <a:prstGeom prst="ellipse">
            <a:avLst/>
          </a:prstGeom>
          <a:solidFill>
            <a:srgbClr val="818790"/>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178" name="Ovale"/>
          <p:cNvSpPr/>
          <p:nvPr/>
        </p:nvSpPr>
        <p:spPr>
          <a:xfrm>
            <a:off x="970874" y="5690792"/>
            <a:ext cx="5303900" cy="2692401"/>
          </a:xfrm>
          <a:prstGeom prst="ellipse">
            <a:avLst/>
          </a:prstGeom>
          <a:solidFill>
            <a:srgbClr val="13131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79" name="donald-trump-5155123_1280-copy.png" descr="donald-trump-5155123_1280-copy.png"/>
          <p:cNvPicPr>
            <a:picLocks noChangeAspect="1"/>
          </p:cNvPicPr>
          <p:nvPr/>
        </p:nvPicPr>
        <p:blipFill>
          <a:blip r:embed="rId3">
            <a:extLst/>
          </a:blip>
          <a:srcRect l="34600" t="0" r="0" b="0"/>
          <a:stretch>
            <a:fillRect/>
          </a:stretch>
        </p:blipFill>
        <p:spPr>
          <a:xfrm>
            <a:off x="16544461" y="5297092"/>
            <a:ext cx="3791746" cy="3086143"/>
          </a:xfrm>
          <a:prstGeom prst="rect">
            <a:avLst/>
          </a:prstGeom>
          <a:ln w="12700">
            <a:miter lim="400000"/>
          </a:ln>
        </p:spPr>
      </p:pic>
      <p:pic>
        <p:nvPicPr>
          <p:cNvPr id="180" name="1452801853_6148.png" descr="1452801853_6148.png"/>
          <p:cNvPicPr>
            <a:picLocks noChangeAspect="1"/>
          </p:cNvPicPr>
          <p:nvPr/>
        </p:nvPicPr>
        <p:blipFill>
          <a:blip r:embed="rId4">
            <a:extLst/>
          </a:blip>
          <a:stretch>
            <a:fillRect/>
          </a:stretch>
        </p:blipFill>
        <p:spPr>
          <a:xfrm>
            <a:off x="215706" y="2512241"/>
            <a:ext cx="7637921" cy="4773701"/>
          </a:xfrm>
          <a:prstGeom prst="rect">
            <a:avLst/>
          </a:prstGeom>
          <a:ln w="12700">
            <a:miter lim="400000"/>
          </a:ln>
        </p:spPr>
      </p:pic>
      <p:pic>
        <p:nvPicPr>
          <p:cNvPr id="181" name="240617aa-1.jpg" descr="240617aa-1.jpg"/>
          <p:cNvPicPr>
            <a:picLocks noChangeAspect="1"/>
          </p:cNvPicPr>
          <p:nvPr/>
        </p:nvPicPr>
        <p:blipFill>
          <a:blip r:embed="rId2">
            <a:extLst/>
          </a:blip>
          <a:srcRect l="40017" t="18611" r="34245" b="40337"/>
          <a:stretch>
            <a:fillRect/>
          </a:stretch>
        </p:blipFill>
        <p:spPr>
          <a:xfrm>
            <a:off x="9823156" y="2820118"/>
            <a:ext cx="3907490" cy="2692458"/>
          </a:xfrm>
          <a:prstGeom prst="rect">
            <a:avLst/>
          </a:prstGeom>
          <a:ln w="12700">
            <a:miter lim="400000"/>
          </a:ln>
        </p:spPr>
      </p:pic>
      <p:pic>
        <p:nvPicPr>
          <p:cNvPr id="182" name="240617aa-1.jpg" descr="240617aa-1.jpg"/>
          <p:cNvPicPr>
            <a:picLocks noChangeAspect="1"/>
          </p:cNvPicPr>
          <p:nvPr/>
        </p:nvPicPr>
        <p:blipFill>
          <a:blip r:embed="rId2">
            <a:extLst/>
          </a:blip>
          <a:srcRect l="21505" t="21081" r="65747" b="50610"/>
          <a:stretch>
            <a:fillRect/>
          </a:stretch>
        </p:blipFill>
        <p:spPr>
          <a:xfrm>
            <a:off x="14526027" y="5429732"/>
            <a:ext cx="1615233" cy="1549630"/>
          </a:xfrm>
          <a:prstGeom prst="rect">
            <a:avLst/>
          </a:prstGeom>
          <a:ln w="12700">
            <a:miter lim="400000"/>
          </a:ln>
        </p:spPr>
      </p:pic>
      <p:pic>
        <p:nvPicPr>
          <p:cNvPr id="183" name="IMG_4359.PNG" descr="IMG_4359.PNG"/>
          <p:cNvPicPr>
            <a:picLocks noChangeAspect="1"/>
          </p:cNvPicPr>
          <p:nvPr/>
        </p:nvPicPr>
        <p:blipFill>
          <a:blip r:embed="rId5">
            <a:alphaModFix amt="85923"/>
            <a:extLst/>
          </a:blip>
          <a:stretch>
            <a:fillRect/>
          </a:stretch>
        </p:blipFill>
        <p:spPr>
          <a:xfrm>
            <a:off x="15923276" y="511716"/>
            <a:ext cx="5098376" cy="3398918"/>
          </a:xfrm>
          <a:prstGeom prst="rect">
            <a:avLst/>
          </a:prstGeom>
          <a:ln w="12700">
            <a:miter lim="400000"/>
          </a:ln>
        </p:spPr>
      </p:pic>
      <p:sp>
        <p:nvSpPr>
          <p:cNvPr id="184" name="Ovale"/>
          <p:cNvSpPr/>
          <p:nvPr/>
        </p:nvSpPr>
        <p:spPr>
          <a:xfrm>
            <a:off x="141875" y="1522872"/>
            <a:ext cx="7066421" cy="7193451"/>
          </a:xfrm>
          <a:prstGeom prst="ellipse">
            <a:avLst/>
          </a:prstGeom>
          <a:ln w="5715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187" name="Fumetto quadrato"/>
          <p:cNvGrpSpPr/>
          <p:nvPr/>
        </p:nvGrpSpPr>
        <p:grpSpPr>
          <a:xfrm>
            <a:off x="4680868" y="1104513"/>
            <a:ext cx="4739906" cy="1521463"/>
            <a:chOff x="0" y="0"/>
            <a:chExt cx="4739904" cy="1521462"/>
          </a:xfrm>
        </p:grpSpPr>
        <p:sp>
          <p:nvSpPr>
            <p:cNvPr id="186" name="Fumetto quadrato"/>
            <p:cNvSpPr/>
            <p:nvPr/>
          </p:nvSpPr>
          <p:spPr>
            <a:xfrm>
              <a:off x="63923" y="38099"/>
              <a:ext cx="4637882" cy="1424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9" y="0"/>
                  </a:moveTo>
                  <a:cubicBezTo>
                    <a:pt x="946" y="0"/>
                    <a:pt x="813" y="431"/>
                    <a:pt x="813" y="963"/>
                  </a:cubicBezTo>
                  <a:lnTo>
                    <a:pt x="813" y="14855"/>
                  </a:lnTo>
                  <a:lnTo>
                    <a:pt x="0" y="21600"/>
                  </a:lnTo>
                  <a:lnTo>
                    <a:pt x="2444" y="19253"/>
                  </a:lnTo>
                  <a:lnTo>
                    <a:pt x="21304" y="19253"/>
                  </a:lnTo>
                  <a:cubicBezTo>
                    <a:pt x="21468" y="19253"/>
                    <a:pt x="21600" y="18822"/>
                    <a:pt x="21600" y="18291"/>
                  </a:cubicBezTo>
                  <a:lnTo>
                    <a:pt x="21600" y="963"/>
                  </a:lnTo>
                  <a:cubicBezTo>
                    <a:pt x="21600" y="431"/>
                    <a:pt x="21468" y="0"/>
                    <a:pt x="21304" y="0"/>
                  </a:cubicBezTo>
                  <a:lnTo>
                    <a:pt x="1109"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85" name="Fumetto quadrato Fumetto quadrato" descr="Fumetto quadrato Fumetto quadrato"/>
            <p:cNvPicPr>
              <a:picLocks noChangeAspect="0"/>
            </p:cNvPicPr>
            <p:nvPr/>
          </p:nvPicPr>
          <p:blipFill>
            <a:blip r:embed="rId6">
              <a:extLst/>
            </a:blip>
            <a:stretch>
              <a:fillRect/>
            </a:stretch>
          </p:blipFill>
          <p:spPr>
            <a:xfrm>
              <a:off x="0" y="-1"/>
              <a:ext cx="4739905" cy="1521464"/>
            </a:xfrm>
            <a:prstGeom prst="rect">
              <a:avLst/>
            </a:prstGeom>
            <a:effectLst/>
          </p:spPr>
        </p:pic>
      </p:grpSp>
      <p:sp>
        <p:nvSpPr>
          <p:cNvPr id="188" name="“ I have a dream that…"/>
          <p:cNvSpPr txBox="1"/>
          <p:nvPr/>
        </p:nvSpPr>
        <p:spPr>
          <a:xfrm>
            <a:off x="5115919" y="1250130"/>
            <a:ext cx="4648519" cy="10525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3100">
                <a:solidFill>
                  <a:srgbClr val="FFFFFF"/>
                </a:solidFill>
              </a:defRPr>
            </a:pPr>
            <a:r>
              <a:t>“ I have a dream that </a:t>
            </a:r>
          </a:p>
          <a:p>
            <a:pPr defTabSz="825500">
              <a:lnSpc>
                <a:spcPct val="100000"/>
              </a:lnSpc>
              <a:spcBef>
                <a:spcPts val="0"/>
              </a:spcBef>
              <a:defRPr i="1" sz="3100">
                <a:solidFill>
                  <a:srgbClr val="FFFFFF"/>
                </a:solidFill>
              </a:defRPr>
            </a:pPr>
            <a:r>
              <a:t>one day this nation… </a:t>
            </a:r>
          </a:p>
        </p:txBody>
      </p:sp>
      <p:sp>
        <p:nvSpPr>
          <p:cNvPr id="189" name="AI Voice Conversion"/>
          <p:cNvSpPr txBox="1"/>
          <p:nvPr/>
        </p:nvSpPr>
        <p:spPr>
          <a:xfrm>
            <a:off x="10026158" y="5979853"/>
            <a:ext cx="3558184" cy="8051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784225">
              <a:lnSpc>
                <a:spcPct val="100000"/>
              </a:lnSpc>
              <a:spcBef>
                <a:spcPts val="0"/>
              </a:spcBef>
              <a:defRPr sz="3040"/>
            </a:lvl1pPr>
          </a:lstStyle>
          <a:p>
            <a:pPr/>
            <a:r>
              <a:t>AI Voice Conversion</a:t>
            </a:r>
          </a:p>
        </p:txBody>
      </p:sp>
      <p:sp>
        <p:nvSpPr>
          <p:cNvPr id="190" name="Cerchio"/>
          <p:cNvSpPr/>
          <p:nvPr/>
        </p:nvSpPr>
        <p:spPr>
          <a:xfrm>
            <a:off x="16392790" y="135584"/>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193" name="Fumetto quadrato"/>
          <p:cNvGrpSpPr/>
          <p:nvPr/>
        </p:nvGrpSpPr>
        <p:grpSpPr>
          <a:xfrm>
            <a:off x="20219311" y="631742"/>
            <a:ext cx="3808859" cy="1277370"/>
            <a:chOff x="0" y="0"/>
            <a:chExt cx="3808857" cy="1277368"/>
          </a:xfrm>
        </p:grpSpPr>
        <p:sp>
          <p:nvSpPr>
            <p:cNvPr id="192" name="Fumetto quadrato"/>
            <p:cNvSpPr/>
            <p:nvPr/>
          </p:nvSpPr>
          <p:spPr>
            <a:xfrm>
              <a:off x="63945" y="38100"/>
              <a:ext cx="3706813" cy="118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 y="0"/>
                  </a:moveTo>
                  <a:cubicBezTo>
                    <a:pt x="982" y="0"/>
                    <a:pt x="844" y="434"/>
                    <a:pt x="844" y="966"/>
                  </a:cubicBezTo>
                  <a:lnTo>
                    <a:pt x="844" y="14855"/>
                  </a:lnTo>
                  <a:lnTo>
                    <a:pt x="0" y="21600"/>
                  </a:lnTo>
                  <a:lnTo>
                    <a:pt x="2535" y="19255"/>
                  </a:lnTo>
                  <a:lnTo>
                    <a:pt x="21292" y="19255"/>
                  </a:lnTo>
                  <a:cubicBezTo>
                    <a:pt x="21462" y="19255"/>
                    <a:pt x="21600" y="18821"/>
                    <a:pt x="21600" y="18289"/>
                  </a:cubicBezTo>
                  <a:lnTo>
                    <a:pt x="21600" y="966"/>
                  </a:lnTo>
                  <a:cubicBezTo>
                    <a:pt x="21600" y="434"/>
                    <a:pt x="21462" y="0"/>
                    <a:pt x="21292" y="0"/>
                  </a:cubicBezTo>
                  <a:lnTo>
                    <a:pt x="1152"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2D2D2D"/>
                  </a:solidFill>
                  <a:latin typeface="Helvetica Neue Medium"/>
                  <a:ea typeface="Helvetica Neue Medium"/>
                  <a:cs typeface="Helvetica Neue Medium"/>
                  <a:sym typeface="Helvetica Neue Medium"/>
                </a:defRPr>
              </a:pPr>
            </a:p>
          </p:txBody>
        </p:sp>
        <p:pic>
          <p:nvPicPr>
            <p:cNvPr id="191" name="Fumetto quadrato Fumetto quadrato" descr="Fumetto quadrato Fumetto quadrato"/>
            <p:cNvPicPr>
              <a:picLocks noChangeAspect="0"/>
            </p:cNvPicPr>
            <p:nvPr/>
          </p:nvPicPr>
          <p:blipFill>
            <a:blip r:embed="rId7">
              <a:extLst/>
            </a:blip>
            <a:stretch>
              <a:fillRect/>
            </a:stretch>
          </p:blipFill>
          <p:spPr>
            <a:xfrm>
              <a:off x="-1" y="-1"/>
              <a:ext cx="3808859" cy="1277370"/>
            </a:xfrm>
            <a:prstGeom prst="rect">
              <a:avLst/>
            </a:prstGeom>
            <a:effectLst/>
          </p:spPr>
        </p:pic>
      </p:grpSp>
      <p:sp>
        <p:nvSpPr>
          <p:cNvPr id="194" name="“ I have a dream that…"/>
          <p:cNvSpPr txBox="1"/>
          <p:nvPr/>
        </p:nvSpPr>
        <p:spPr>
          <a:xfrm>
            <a:off x="20494857" y="744128"/>
            <a:ext cx="4648520" cy="105259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2600">
                <a:solidFill>
                  <a:schemeClr val="accent1"/>
                </a:solidFill>
              </a:defRPr>
            </a:pPr>
            <a:r>
              <a:t>“ I have a dream that </a:t>
            </a:r>
          </a:p>
          <a:p>
            <a:pPr defTabSz="825500">
              <a:lnSpc>
                <a:spcPct val="100000"/>
              </a:lnSpc>
              <a:spcBef>
                <a:spcPts val="0"/>
              </a:spcBef>
              <a:defRPr i="1" sz="2600">
                <a:solidFill>
                  <a:schemeClr val="accent1"/>
                </a:solidFill>
              </a:defRPr>
            </a:pPr>
            <a:r>
              <a:t>one day this nation…</a:t>
            </a:r>
          </a:p>
        </p:txBody>
      </p:sp>
      <p:sp>
        <p:nvSpPr>
          <p:cNvPr id="195" name="Cerchio"/>
          <p:cNvSpPr/>
          <p:nvPr/>
        </p:nvSpPr>
        <p:spPr>
          <a:xfrm>
            <a:off x="16332355" y="4504310"/>
            <a:ext cx="4280219"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6" name="Rettangolo"/>
          <p:cNvSpPr/>
          <p:nvPr/>
        </p:nvSpPr>
        <p:spPr>
          <a:xfrm>
            <a:off x="19930484" y="7877004"/>
            <a:ext cx="812819" cy="870331"/>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7" name="Rettangolo"/>
          <p:cNvSpPr/>
          <p:nvPr/>
        </p:nvSpPr>
        <p:spPr>
          <a:xfrm>
            <a:off x="-118808" y="9051982"/>
            <a:ext cx="24574222" cy="487140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200" name="Fumetto quadrato"/>
          <p:cNvGrpSpPr/>
          <p:nvPr/>
        </p:nvGrpSpPr>
        <p:grpSpPr>
          <a:xfrm>
            <a:off x="20180434" y="4739804"/>
            <a:ext cx="3808859" cy="1277369"/>
            <a:chOff x="0" y="0"/>
            <a:chExt cx="3808857" cy="1277368"/>
          </a:xfrm>
        </p:grpSpPr>
        <p:sp>
          <p:nvSpPr>
            <p:cNvPr id="199" name="Fumetto quadrato"/>
            <p:cNvSpPr/>
            <p:nvPr/>
          </p:nvSpPr>
          <p:spPr>
            <a:xfrm>
              <a:off x="63945" y="38100"/>
              <a:ext cx="3706813" cy="1180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 y="0"/>
                  </a:moveTo>
                  <a:cubicBezTo>
                    <a:pt x="982" y="0"/>
                    <a:pt x="844" y="434"/>
                    <a:pt x="844" y="966"/>
                  </a:cubicBezTo>
                  <a:lnTo>
                    <a:pt x="844" y="14855"/>
                  </a:lnTo>
                  <a:lnTo>
                    <a:pt x="0" y="21600"/>
                  </a:lnTo>
                  <a:lnTo>
                    <a:pt x="2535" y="19255"/>
                  </a:lnTo>
                  <a:lnTo>
                    <a:pt x="21292" y="19255"/>
                  </a:lnTo>
                  <a:cubicBezTo>
                    <a:pt x="21462" y="19255"/>
                    <a:pt x="21600" y="18821"/>
                    <a:pt x="21600" y="18289"/>
                  </a:cubicBezTo>
                  <a:lnTo>
                    <a:pt x="21600" y="966"/>
                  </a:lnTo>
                  <a:cubicBezTo>
                    <a:pt x="21600" y="434"/>
                    <a:pt x="21462" y="0"/>
                    <a:pt x="21292" y="0"/>
                  </a:cubicBezTo>
                  <a:lnTo>
                    <a:pt x="1152" y="0"/>
                  </a:lnTo>
                  <a:close/>
                </a:path>
              </a:pathLst>
            </a:custGeom>
            <a:solidFill>
              <a:srgbClr val="2D2D2D"/>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2D2D2D"/>
                  </a:solidFill>
                  <a:latin typeface="Helvetica Neue Medium"/>
                  <a:ea typeface="Helvetica Neue Medium"/>
                  <a:cs typeface="Helvetica Neue Medium"/>
                  <a:sym typeface="Helvetica Neue Medium"/>
                </a:defRPr>
              </a:pPr>
            </a:p>
          </p:txBody>
        </p:sp>
        <p:pic>
          <p:nvPicPr>
            <p:cNvPr id="198" name="Fumetto quadrato Fumetto quadrato" descr="Fumetto quadrato Fumetto quadrato"/>
            <p:cNvPicPr>
              <a:picLocks noChangeAspect="0"/>
            </p:cNvPicPr>
            <p:nvPr/>
          </p:nvPicPr>
          <p:blipFill>
            <a:blip r:embed="rId7">
              <a:extLst/>
            </a:blip>
            <a:stretch>
              <a:fillRect/>
            </a:stretch>
          </p:blipFill>
          <p:spPr>
            <a:xfrm>
              <a:off x="-1" y="-1"/>
              <a:ext cx="3808859" cy="1277370"/>
            </a:xfrm>
            <a:prstGeom prst="rect">
              <a:avLst/>
            </a:prstGeom>
            <a:effectLst/>
          </p:spPr>
        </p:pic>
      </p:grpSp>
      <p:sp>
        <p:nvSpPr>
          <p:cNvPr id="201" name="“ I have a dream that…"/>
          <p:cNvSpPr txBox="1"/>
          <p:nvPr/>
        </p:nvSpPr>
        <p:spPr>
          <a:xfrm>
            <a:off x="20494857" y="4852189"/>
            <a:ext cx="4648520" cy="105259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i="1" sz="2600">
                <a:solidFill>
                  <a:srgbClr val="F76C54"/>
                </a:solidFill>
              </a:defRPr>
            </a:pPr>
            <a:r>
              <a:t>“ I have a dream that </a:t>
            </a:r>
          </a:p>
          <a:p>
            <a:pPr defTabSz="825500">
              <a:lnSpc>
                <a:spcPct val="100000"/>
              </a:lnSpc>
              <a:spcBef>
                <a:spcPts val="0"/>
              </a:spcBef>
              <a:defRPr i="1" sz="2600">
                <a:solidFill>
                  <a:srgbClr val="F76C54"/>
                </a:solidFill>
              </a:defRPr>
            </a:pPr>
            <a:r>
              <a:t>one day this nation…</a:t>
            </a:r>
          </a:p>
        </p:txBody>
      </p:sp>
      <p:pic>
        <p:nvPicPr>
          <p:cNvPr id="202" name="240617aa-1.jpg" descr="240617aa-1.jpg"/>
          <p:cNvPicPr>
            <a:picLocks noChangeAspect="1"/>
          </p:cNvPicPr>
          <p:nvPr/>
        </p:nvPicPr>
        <p:blipFill>
          <a:blip r:embed="rId2">
            <a:extLst/>
          </a:blip>
          <a:srcRect l="13440" t="67644" r="14489" b="0"/>
          <a:stretch>
            <a:fillRect/>
          </a:stretch>
        </p:blipFill>
        <p:spPr>
          <a:xfrm>
            <a:off x="7584821" y="6947088"/>
            <a:ext cx="8293838" cy="1608559"/>
          </a:xfrm>
          <a:prstGeom prst="rect">
            <a:avLst/>
          </a:prstGeom>
          <a:ln w="12700">
            <a:miter lim="400000"/>
          </a:ln>
        </p:spPr>
      </p:pic>
      <p:sp>
        <p:nvSpPr>
          <p:cNvPr id="203" name="Approfondimento sulle reti neurali artificiali: Retrieval-based Voice Conversion (RVC)"/>
          <p:cNvSpPr txBox="1"/>
          <p:nvPr>
            <p:ph type="ctrTitle"/>
          </p:nvPr>
        </p:nvSpPr>
        <p:spPr>
          <a:xfrm>
            <a:off x="432218" y="9367150"/>
            <a:ext cx="21971004" cy="2692401"/>
          </a:xfrm>
          <a:prstGeom prst="rect">
            <a:avLst/>
          </a:prstGeom>
        </p:spPr>
        <p:txBody>
          <a:bodyPr/>
          <a:lstStyle/>
          <a:p>
            <a:pPr defTabSz="2218888">
              <a:defRPr spc="-172" sz="8645">
                <a:solidFill>
                  <a:srgbClr val="FFFFFF"/>
                </a:solidFill>
              </a:defRPr>
            </a:pPr>
            <a:r>
              <a:t>Approfondimento sulle reti neurali artificiali: </a:t>
            </a:r>
            <a:r>
              <a:rPr>
                <a:solidFill>
                  <a:srgbClr val="DD9A36"/>
                </a:solidFill>
              </a:rPr>
              <a:t>Retrieval-based Voice Conversion</a:t>
            </a:r>
            <a:r>
              <a:t> (RVC)</a:t>
            </a:r>
          </a:p>
        </p:txBody>
      </p:sp>
      <p:sp>
        <p:nvSpPr>
          <p:cNvPr id="204" name="Rettangolo"/>
          <p:cNvSpPr/>
          <p:nvPr/>
        </p:nvSpPr>
        <p:spPr>
          <a:xfrm>
            <a:off x="9732983" y="7709167"/>
            <a:ext cx="944266" cy="450150"/>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5" name="Training Model"/>
          <p:cNvSpPr txBox="1"/>
          <p:nvPr/>
        </p:nvSpPr>
        <p:spPr>
          <a:xfrm>
            <a:off x="9686896" y="7679858"/>
            <a:ext cx="113804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Training Model</a:t>
            </a:r>
          </a:p>
        </p:txBody>
      </p:sp>
      <p:sp>
        <p:nvSpPr>
          <p:cNvPr id="206" name="Rettangolo"/>
          <p:cNvSpPr/>
          <p:nvPr/>
        </p:nvSpPr>
        <p:spPr>
          <a:xfrm>
            <a:off x="11231583" y="7709167"/>
            <a:ext cx="944266" cy="450150"/>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7" name="Feature Extraction"/>
          <p:cNvSpPr txBox="1"/>
          <p:nvPr/>
        </p:nvSpPr>
        <p:spPr>
          <a:xfrm>
            <a:off x="11102699" y="7667158"/>
            <a:ext cx="113804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Feature Extraction</a:t>
            </a:r>
          </a:p>
        </p:txBody>
      </p:sp>
      <p:sp>
        <p:nvSpPr>
          <p:cNvPr id="208" name="Rettangolo"/>
          <p:cNvSpPr/>
          <p:nvPr/>
        </p:nvSpPr>
        <p:spPr>
          <a:xfrm>
            <a:off x="12543904" y="7679858"/>
            <a:ext cx="1138040" cy="508768"/>
          </a:xfrm>
          <a:prstGeom prst="rect">
            <a:avLst/>
          </a:prstGeom>
          <a:solidFill>
            <a:srgbClr val="F2F2F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9" name="Conversion Network"/>
          <p:cNvSpPr txBox="1"/>
          <p:nvPr/>
        </p:nvSpPr>
        <p:spPr>
          <a:xfrm>
            <a:off x="12481048" y="7667158"/>
            <a:ext cx="128915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825500">
              <a:lnSpc>
                <a:spcPct val="100000"/>
              </a:lnSpc>
              <a:spcBef>
                <a:spcPts val="0"/>
              </a:spcBef>
              <a:defRPr sz="1600"/>
            </a:lvl1pPr>
          </a:lstStyle>
          <a:p>
            <a:pPr/>
            <a:r>
              <a:t>Conversion Network</a:t>
            </a:r>
          </a:p>
        </p:txBody>
      </p:sp>
      <p:sp>
        <p:nvSpPr>
          <p:cNvPr id="210" name="Sara Mancini, aa.2023/2024"/>
          <p:cNvSpPr txBox="1"/>
          <p:nvPr/>
        </p:nvSpPr>
        <p:spPr>
          <a:xfrm>
            <a:off x="628341" y="12735287"/>
            <a:ext cx="8404099"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sz="3000">
                <a:solidFill>
                  <a:srgbClr val="FFFFFF"/>
                </a:solidFill>
              </a:defRPr>
            </a:lvl1pPr>
          </a:lstStyle>
          <a:p>
            <a:pPr/>
            <a:r>
              <a:t>Sara Mancini, aa.2023/2024</a:t>
            </a:r>
          </a:p>
        </p:txBody>
      </p:sp>
      <p:sp>
        <p:nvSpPr>
          <p:cNvPr id="211" name="Linea"/>
          <p:cNvSpPr/>
          <p:nvPr/>
        </p:nvSpPr>
        <p:spPr>
          <a:xfrm>
            <a:off x="8791255" y="4624908"/>
            <a:ext cx="629519" cy="1"/>
          </a:xfrm>
          <a:prstGeom prst="line">
            <a:avLst/>
          </a:prstGeom>
          <a:ln w="25400">
            <a:solidFill>
              <a:srgbClr val="000000"/>
            </a:solidFill>
            <a:miter lim="400000"/>
            <a:tailEnd type="triangle"/>
          </a:ln>
        </p:spPr>
        <p:txBody>
          <a:bodyPr lIns="50800" tIns="50800" rIns="50800" bIns="50800" anchor="ctr"/>
          <a:lstStyle/>
          <a:p>
            <a:pPr/>
          </a:p>
        </p:txBody>
      </p:sp>
      <p:sp>
        <p:nvSpPr>
          <p:cNvPr id="212" name="Linea"/>
          <p:cNvSpPr/>
          <p:nvPr/>
        </p:nvSpPr>
        <p:spPr>
          <a:xfrm flipV="1">
            <a:off x="14078038" y="3488115"/>
            <a:ext cx="625366" cy="434128"/>
          </a:xfrm>
          <a:prstGeom prst="line">
            <a:avLst/>
          </a:prstGeom>
          <a:ln w="25400">
            <a:solidFill>
              <a:srgbClr val="000000"/>
            </a:solidFill>
            <a:miter lim="400000"/>
            <a:tailEnd type="triangle"/>
          </a:ln>
        </p:spPr>
        <p:txBody>
          <a:bodyPr lIns="50800" tIns="50800" rIns="50800" bIns="50800" anchor="ctr"/>
          <a:lstStyle/>
          <a:p>
            <a:pPr/>
          </a:p>
        </p:txBody>
      </p:sp>
      <p:sp>
        <p:nvSpPr>
          <p:cNvPr id="213" name="Linea"/>
          <p:cNvSpPr/>
          <p:nvPr/>
        </p:nvSpPr>
        <p:spPr>
          <a:xfrm>
            <a:off x="14076721" y="5340264"/>
            <a:ext cx="626683" cy="438917"/>
          </a:xfrm>
          <a:prstGeom prst="line">
            <a:avLst/>
          </a:prstGeom>
          <a:ln w="25400">
            <a:solidFill>
              <a:srgbClr val="000000"/>
            </a:solidFill>
            <a:miter lim="400000"/>
            <a:tailEnd type="triangle"/>
          </a:ln>
        </p:spPr>
        <p:txBody>
          <a:bodyPr lIns="50800" tIns="50800" rIns="50800" bIns="50800" anchor="ctr"/>
          <a:lstStyle/>
          <a:p>
            <a:pPr/>
          </a:p>
        </p:txBody>
      </p:sp>
      <p:sp>
        <p:nvSpPr>
          <p:cNvPr id="214" name="Rettangolo"/>
          <p:cNvSpPr/>
          <p:nvPr/>
        </p:nvSpPr>
        <p:spPr>
          <a:xfrm>
            <a:off x="9707909" y="2668208"/>
            <a:ext cx="4190526" cy="4281947"/>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ContentVec: disentanglement nelle SSL"/>
          <p:cNvSpPr txBox="1"/>
          <p:nvPr>
            <p:ph type="title"/>
          </p:nvPr>
        </p:nvSpPr>
        <p:spPr>
          <a:xfrm>
            <a:off x="2938223" y="402374"/>
            <a:ext cx="21126099" cy="1433164"/>
          </a:xfrm>
          <a:prstGeom prst="rect">
            <a:avLst/>
          </a:prstGeom>
        </p:spPr>
        <p:txBody>
          <a:bodyPr/>
          <a:lstStyle>
            <a:lvl1pPr algn="r"/>
          </a:lstStyle>
          <a:p>
            <a:pPr/>
            <a:r>
              <a:t>ContentVec: disentanglement nelle SSL</a:t>
            </a:r>
          </a:p>
        </p:txBody>
      </p:sp>
      <p:sp>
        <p:nvSpPr>
          <p:cNvPr id="436" name="‘What is being said’"/>
          <p:cNvSpPr txBox="1"/>
          <p:nvPr/>
        </p:nvSpPr>
        <p:spPr>
          <a:xfrm>
            <a:off x="19035565" y="1427027"/>
            <a:ext cx="4855694"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37" name="Linea"/>
          <p:cNvSpPr/>
          <p:nvPr/>
        </p:nvSpPr>
        <p:spPr>
          <a:xfrm>
            <a:off x="15064337" y="2466798"/>
            <a:ext cx="8741383" cy="1"/>
          </a:xfrm>
          <a:prstGeom prst="line">
            <a:avLst/>
          </a:prstGeom>
          <a:ln w="25400">
            <a:solidFill>
              <a:srgbClr val="000000"/>
            </a:solidFill>
            <a:miter lim="400000"/>
          </a:ln>
        </p:spPr>
        <p:txBody>
          <a:bodyPr lIns="50800" tIns="50800" rIns="50800" bIns="50800" anchor="ctr"/>
          <a:lstStyle/>
          <a:p>
            <a:pPr/>
          </a:p>
        </p:txBody>
      </p:sp>
      <p:sp>
        <p:nvSpPr>
          <p:cNvPr id="438" name="CONTENTVEC: An Improved Self-Supervised Speech Representation by Disentangling Speakers…"/>
          <p:cNvSpPr txBox="1"/>
          <p:nvPr/>
        </p:nvSpPr>
        <p:spPr>
          <a:xfrm>
            <a:off x="14528032" y="2772741"/>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pic>
        <p:nvPicPr>
          <p:cNvPr id="439" name="Screenshot 2024-09-07 alle 11.01.46.png" descr="Screenshot 2024-09-07 alle 11.01.46.png"/>
          <p:cNvPicPr>
            <a:picLocks noChangeAspect="1"/>
          </p:cNvPicPr>
          <p:nvPr/>
        </p:nvPicPr>
        <p:blipFill>
          <a:blip r:embed="rId2">
            <a:extLst/>
          </a:blip>
          <a:stretch>
            <a:fillRect/>
          </a:stretch>
        </p:blipFill>
        <p:spPr>
          <a:xfrm>
            <a:off x="9910234" y="6724803"/>
            <a:ext cx="15038297" cy="6158542"/>
          </a:xfrm>
          <a:prstGeom prst="rect">
            <a:avLst/>
          </a:prstGeom>
          <a:ln w="12700">
            <a:miter lim="400000"/>
          </a:ln>
        </p:spPr>
      </p:pic>
      <p:sp>
        <p:nvSpPr>
          <p:cNvPr id="440" name="MECCANISMI DI DISENTANGLEMENT"/>
          <p:cNvSpPr txBox="1"/>
          <p:nvPr/>
        </p:nvSpPr>
        <p:spPr>
          <a:xfrm>
            <a:off x="990519" y="1887067"/>
            <a:ext cx="13210593"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MECCANISMI DI DISENTANGLEMENT</a:t>
            </a:r>
          </a:p>
        </p:txBody>
      </p:sp>
      <p:sp>
        <p:nvSpPr>
          <p:cNvPr id="441" name="Disentanglement nei TEACHER: introduce un modello pre-trained di conversione vocale che converte tutti gli audio nella stessa voce;…"/>
          <p:cNvSpPr txBox="1"/>
          <p:nvPr/>
        </p:nvSpPr>
        <p:spPr>
          <a:xfrm>
            <a:off x="865060" y="3719441"/>
            <a:ext cx="9054886" cy="931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700"/>
              </a:spcBef>
              <a:defRPr sz="3500"/>
            </a:pPr>
          </a:p>
          <a:p>
            <a:pPr marL="381000" indent="-381000">
              <a:spcBef>
                <a:spcPts val="1700"/>
              </a:spcBef>
              <a:buSzPct val="123000"/>
              <a:buChar char="•"/>
              <a:defRPr sz="3500"/>
            </a:pPr>
            <a:r>
              <a:rPr b="1"/>
              <a:t>Disentanglement nei TEACHER</a:t>
            </a:r>
            <a:r>
              <a:t>: introduce un modello pre-trained di conversione vocale che converte tutti gli audio nella stessa voce;</a:t>
            </a:r>
          </a:p>
          <a:p>
            <a:pPr marL="381000" indent="-381000">
              <a:spcBef>
                <a:spcPts val="1700"/>
              </a:spcBef>
              <a:buSzPct val="123000"/>
              <a:buChar char="•"/>
              <a:defRPr sz="3500"/>
            </a:pPr>
            <a:r>
              <a:rPr b="1"/>
              <a:t>Disentanglement negli STUDENT</a:t>
            </a:r>
            <a:r>
              <a:t>: effettua due trasformazioni casuali per cambiare le informazioni dello speaker; in seguito applica una contrastive loss (spiegata successivamente) per garantire che le rappresentazioni di una stessa espressione siano simili, nonostante la rimozione dell’identità dello speaker tramite trasformazioni diverse;</a:t>
            </a:r>
          </a:p>
          <a:p>
            <a:pPr marL="381000" indent="-381000">
              <a:spcBef>
                <a:spcPts val="1700"/>
              </a:spcBef>
              <a:buSzPct val="123000"/>
              <a:buChar char="•"/>
              <a:defRPr sz="3500"/>
            </a:pPr>
            <a:r>
              <a:rPr b="1"/>
              <a:t>Speaker conditioning</a:t>
            </a:r>
            <a:r>
              <a:t>: fornisce informazioni sullo speaker a un livello di controllo, evitando che si mischino col contenuto.</a:t>
            </a:r>
          </a:p>
        </p:txBody>
      </p:sp>
      <p:sp>
        <p:nvSpPr>
          <p:cNvPr id="442" name="https://arxiv.org/abs/2204.09224"/>
          <p:cNvSpPr txBox="1"/>
          <p:nvPr/>
        </p:nvSpPr>
        <p:spPr>
          <a:xfrm>
            <a:off x="20386679" y="3647697"/>
            <a:ext cx="3414828"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https://arxiv.org/abs/2204.09224</a:t>
            </a:r>
          </a:p>
        </p:txBody>
      </p:sp>
      <p:sp>
        <p:nvSpPr>
          <p:cNvPr id="443" name="ContentVec:"/>
          <p:cNvSpPr txBox="1"/>
          <p:nvPr/>
        </p:nvSpPr>
        <p:spPr>
          <a:xfrm>
            <a:off x="11174463" y="5627275"/>
            <a:ext cx="2035074"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ContentVec:</a:t>
            </a:r>
          </a:p>
        </p:txBody>
      </p:sp>
      <p:sp>
        <p:nvSpPr>
          <p:cNvPr id="444" name="‘student’"/>
          <p:cNvSpPr txBox="1"/>
          <p:nvPr/>
        </p:nvSpPr>
        <p:spPr>
          <a:xfrm>
            <a:off x="14236766" y="6511064"/>
            <a:ext cx="1454697"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‘student’</a:t>
            </a:r>
          </a:p>
        </p:txBody>
      </p:sp>
      <p:sp>
        <p:nvSpPr>
          <p:cNvPr id="445" name="‘teacher’"/>
          <p:cNvSpPr txBox="1"/>
          <p:nvPr/>
        </p:nvSpPr>
        <p:spPr>
          <a:xfrm>
            <a:off x="18518494" y="12282855"/>
            <a:ext cx="1448182"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‘teacher’</a:t>
            </a:r>
          </a:p>
        </p:txBody>
      </p:sp>
      <p:sp>
        <p:nvSpPr>
          <p:cNvPr id="446" name="‘predictor’"/>
          <p:cNvSpPr txBox="1"/>
          <p:nvPr/>
        </p:nvSpPr>
        <p:spPr>
          <a:xfrm>
            <a:off x="20815532" y="6504726"/>
            <a:ext cx="1683068"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‘predictor’</a:t>
            </a:r>
          </a:p>
        </p:txBody>
      </p:sp>
      <p:sp>
        <p:nvSpPr>
          <p:cNvPr id="447" name="ContentVec introduce 3 meccanismi di ‘disentanglement’, ovvero separazione delle informazioni legate al contenuto da quelle legate allo speaker:"/>
          <p:cNvSpPr txBox="1"/>
          <p:nvPr/>
        </p:nvSpPr>
        <p:spPr>
          <a:xfrm>
            <a:off x="1012499" y="2560475"/>
            <a:ext cx="12579907"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sz="3500"/>
            </a:lvl1pPr>
          </a:lstStyle>
          <a:p>
            <a:pPr/>
            <a:r>
              <a:t>ContentVec introduce 3 meccanismi di ‘disentanglement’, ovvero separazione delle informazioni legate al contenuto da quelle legate allo speaker: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50"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51" name="ContentVec: approccio matematico"/>
          <p:cNvSpPr txBox="1"/>
          <p:nvPr>
            <p:ph type="title"/>
          </p:nvPr>
        </p:nvSpPr>
        <p:spPr>
          <a:xfrm>
            <a:off x="689273" y="430585"/>
            <a:ext cx="21126099" cy="1433164"/>
          </a:xfrm>
          <a:prstGeom prst="rect">
            <a:avLst/>
          </a:prstGeom>
        </p:spPr>
        <p:txBody>
          <a:bodyPr/>
          <a:lstStyle/>
          <a:p>
            <a:pPr/>
            <a:r>
              <a:t>ContentVec: approccio matematico</a:t>
            </a:r>
          </a:p>
        </p:txBody>
      </p:sp>
      <p:sp>
        <p:nvSpPr>
          <p:cNvPr id="452" name="Ci sono tre componenti nel framework:…"/>
          <p:cNvSpPr txBox="1"/>
          <p:nvPr/>
        </p:nvSpPr>
        <p:spPr>
          <a:xfrm>
            <a:off x="1471765" y="2973859"/>
            <a:ext cx="22206285" cy="4270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700"/>
            </a:pPr>
            <a:r>
              <a:t>Ci sono tre componenti nel framework:</a:t>
            </a:r>
          </a:p>
          <a:p>
            <a:pPr marL="393699" indent="-393699">
              <a:spcBef>
                <a:spcPts val="2800"/>
              </a:spcBef>
              <a:buSzPct val="123000"/>
              <a:buChar char="•"/>
              <a:defRPr sz="3700"/>
            </a:pPr>
            <a:r>
              <a:rPr b="1"/>
              <a:t>Speech representation network       </a:t>
            </a:r>
            <a:r>
              <a:t>  , che prende in input     e genera una rappresentazione della sequenza di masked speech,                 .          sono gli </a:t>
            </a:r>
            <a:r>
              <a:rPr i="1"/>
              <a:t>student</a:t>
            </a:r>
            <a:r>
              <a:t>;</a:t>
            </a:r>
          </a:p>
          <a:p>
            <a:pPr marL="393699" indent="-393699">
              <a:spcBef>
                <a:spcPts val="2800"/>
              </a:spcBef>
              <a:buSzPct val="123000"/>
              <a:buChar char="•"/>
              <a:defRPr sz="3700"/>
            </a:pPr>
            <a:r>
              <a:rPr b="1"/>
              <a:t>Teacher label generator</a:t>
            </a:r>
            <a:r>
              <a:t>        , che genera una sequenza di etichette                 da unmasked speech.          </a:t>
            </a:r>
            <a:r>
              <a:rPr>
                <a:solidFill>
                  <a:srgbClr val="FFFFFF"/>
                </a:solidFill>
              </a:rPr>
              <a:t>.</a:t>
            </a:r>
            <a:r>
              <a:t>        sono i </a:t>
            </a:r>
            <a:r>
              <a:rPr i="1"/>
              <a:t>teacher</a:t>
            </a:r>
            <a:r>
              <a:t>;</a:t>
            </a:r>
          </a:p>
          <a:p>
            <a:pPr marL="393699" indent="-393699">
              <a:spcBef>
                <a:spcPts val="2800"/>
              </a:spcBef>
              <a:buSzPct val="123000"/>
              <a:buChar char="•"/>
              <a:defRPr sz="3700"/>
            </a:pPr>
            <a:r>
              <a:rPr b="1"/>
              <a:t>Predictor </a:t>
            </a:r>
            <a:r>
              <a:t>     , , che ha l’obiettivo di prevedere i teacher label      dalla masked speech representation</a:t>
            </a:r>
          </a:p>
        </p:txBody>
      </p:sp>
      <p:pic>
        <p:nvPicPr>
          <p:cNvPr id="453" name="Screenshot 2024-09-08 alle 18.36.25.png" descr="Screenshot 2024-09-08 alle 18.36.25.png"/>
          <p:cNvPicPr>
            <a:picLocks noChangeAspect="1"/>
          </p:cNvPicPr>
          <p:nvPr/>
        </p:nvPicPr>
        <p:blipFill>
          <a:blip r:embed="rId2">
            <a:extLst/>
          </a:blip>
          <a:stretch>
            <a:fillRect/>
          </a:stretch>
        </p:blipFill>
        <p:spPr>
          <a:xfrm>
            <a:off x="9098637" y="3901033"/>
            <a:ext cx="989205" cy="659470"/>
          </a:xfrm>
          <a:prstGeom prst="rect">
            <a:avLst/>
          </a:prstGeom>
          <a:ln w="12700">
            <a:miter lim="400000"/>
          </a:ln>
        </p:spPr>
      </p:pic>
      <p:pic>
        <p:nvPicPr>
          <p:cNvPr id="454" name="Screenshot 2024-09-08 alle 18.36.36.png" descr="Screenshot 2024-09-08 alle 18.36.36.png"/>
          <p:cNvPicPr>
            <a:picLocks noChangeAspect="1"/>
          </p:cNvPicPr>
          <p:nvPr/>
        </p:nvPicPr>
        <p:blipFill>
          <a:blip r:embed="rId3">
            <a:extLst/>
          </a:blip>
          <a:stretch>
            <a:fillRect/>
          </a:stretch>
        </p:blipFill>
        <p:spPr>
          <a:xfrm>
            <a:off x="14555599" y="3881468"/>
            <a:ext cx="431008" cy="520800"/>
          </a:xfrm>
          <a:prstGeom prst="rect">
            <a:avLst/>
          </a:prstGeom>
          <a:ln w="12700">
            <a:miter lim="400000"/>
          </a:ln>
        </p:spPr>
      </p:pic>
      <p:pic>
        <p:nvPicPr>
          <p:cNvPr id="455" name="Screenshot 2024-09-08 alle 18.37.08.png" descr="Screenshot 2024-09-08 alle 18.37.08.png"/>
          <p:cNvPicPr>
            <a:picLocks noChangeAspect="1"/>
          </p:cNvPicPr>
          <p:nvPr/>
        </p:nvPicPr>
        <p:blipFill>
          <a:blip r:embed="rId4">
            <a:extLst/>
          </a:blip>
          <a:srcRect l="0" t="0" r="0" b="0"/>
          <a:stretch>
            <a:fillRect/>
          </a:stretch>
        </p:blipFill>
        <p:spPr>
          <a:xfrm>
            <a:off x="8114783" y="4483874"/>
            <a:ext cx="2122799" cy="584258"/>
          </a:xfrm>
          <a:prstGeom prst="rect">
            <a:avLst/>
          </a:prstGeom>
          <a:ln w="12700">
            <a:miter lim="400000"/>
          </a:ln>
        </p:spPr>
      </p:pic>
      <p:pic>
        <p:nvPicPr>
          <p:cNvPr id="456" name="Screenshot 2024-09-08 alle 18.37.08.png" descr="Screenshot 2024-09-08 alle 18.37.08.png"/>
          <p:cNvPicPr>
            <a:picLocks noChangeAspect="1"/>
          </p:cNvPicPr>
          <p:nvPr/>
        </p:nvPicPr>
        <p:blipFill>
          <a:blip r:embed="rId4">
            <a:extLst/>
          </a:blip>
          <a:srcRect l="46267" t="0" r="0" b="0"/>
          <a:stretch>
            <a:fillRect/>
          </a:stretch>
        </p:blipFill>
        <p:spPr>
          <a:xfrm>
            <a:off x="10458507" y="4452124"/>
            <a:ext cx="1153426" cy="590806"/>
          </a:xfrm>
          <a:prstGeom prst="rect">
            <a:avLst/>
          </a:prstGeom>
          <a:ln w="12700">
            <a:miter lim="400000"/>
          </a:ln>
        </p:spPr>
      </p:pic>
      <p:pic>
        <p:nvPicPr>
          <p:cNvPr id="457" name="Screenshot 2024-09-08 alle 18.37.08.png" descr="Screenshot 2024-09-08 alle 18.37.08.png"/>
          <p:cNvPicPr>
            <a:picLocks noChangeAspect="1"/>
          </p:cNvPicPr>
          <p:nvPr/>
        </p:nvPicPr>
        <p:blipFill>
          <a:blip r:embed="rId4">
            <a:extLst/>
          </a:blip>
          <a:srcRect l="0" t="0" r="72246" b="0"/>
          <a:stretch>
            <a:fillRect/>
          </a:stretch>
        </p:blipFill>
        <p:spPr>
          <a:xfrm>
            <a:off x="23152856" y="6647608"/>
            <a:ext cx="589279" cy="584382"/>
          </a:xfrm>
          <a:prstGeom prst="rect">
            <a:avLst/>
          </a:prstGeom>
          <a:ln w="12700">
            <a:miter lim="400000"/>
          </a:ln>
        </p:spPr>
      </p:pic>
      <p:pic>
        <p:nvPicPr>
          <p:cNvPr id="458" name="Screenshot 2024-09-08 alle 18.48.16.png" descr="Screenshot 2024-09-08 alle 18.48.16.png"/>
          <p:cNvPicPr>
            <a:picLocks noChangeAspect="1"/>
          </p:cNvPicPr>
          <p:nvPr/>
        </p:nvPicPr>
        <p:blipFill>
          <a:blip r:embed="rId5">
            <a:extLst/>
          </a:blip>
          <a:srcRect l="5355" t="0" r="5355" b="19479"/>
          <a:stretch>
            <a:fillRect/>
          </a:stretch>
        </p:blipFill>
        <p:spPr>
          <a:xfrm>
            <a:off x="4140783" y="6560097"/>
            <a:ext cx="871695" cy="733691"/>
          </a:xfrm>
          <a:prstGeom prst="rect">
            <a:avLst/>
          </a:prstGeom>
          <a:ln w="12700">
            <a:miter lim="400000"/>
          </a:ln>
        </p:spPr>
      </p:pic>
      <p:pic>
        <p:nvPicPr>
          <p:cNvPr id="459" name="Screenshot 2024-09-08 alle 18.48.08.png" descr="Screenshot 2024-09-08 alle 18.48.08.png"/>
          <p:cNvPicPr>
            <a:picLocks noChangeAspect="1"/>
          </p:cNvPicPr>
          <p:nvPr/>
        </p:nvPicPr>
        <p:blipFill>
          <a:blip r:embed="rId6">
            <a:extLst/>
          </a:blip>
          <a:srcRect l="8437" t="0" r="8437" b="0"/>
          <a:stretch>
            <a:fillRect/>
          </a:stretch>
        </p:blipFill>
        <p:spPr>
          <a:xfrm>
            <a:off x="7341362" y="5191019"/>
            <a:ext cx="843378" cy="733962"/>
          </a:xfrm>
          <a:prstGeom prst="rect">
            <a:avLst/>
          </a:prstGeom>
          <a:ln w="12700">
            <a:miter lim="400000"/>
          </a:ln>
        </p:spPr>
      </p:pic>
      <p:pic>
        <p:nvPicPr>
          <p:cNvPr id="460" name="Screenshot 2024-09-08 alle 18.48.28.png" descr="Screenshot 2024-09-08 alle 18.48.28.png"/>
          <p:cNvPicPr>
            <a:picLocks noChangeAspect="1"/>
          </p:cNvPicPr>
          <p:nvPr/>
        </p:nvPicPr>
        <p:blipFill>
          <a:blip r:embed="rId7">
            <a:extLst/>
          </a:blip>
          <a:stretch>
            <a:fillRect/>
          </a:stretch>
        </p:blipFill>
        <p:spPr>
          <a:xfrm>
            <a:off x="16477006" y="5289702"/>
            <a:ext cx="2109988" cy="640533"/>
          </a:xfrm>
          <a:prstGeom prst="rect">
            <a:avLst/>
          </a:prstGeom>
          <a:ln w="12700">
            <a:miter lim="400000"/>
          </a:ln>
        </p:spPr>
      </p:pic>
      <p:pic>
        <p:nvPicPr>
          <p:cNvPr id="461" name="Screenshot 2024-09-08 alle 18.48.28.png" descr="Screenshot 2024-09-08 alle 18.48.28.png"/>
          <p:cNvPicPr>
            <a:picLocks noChangeAspect="1"/>
          </p:cNvPicPr>
          <p:nvPr/>
        </p:nvPicPr>
        <p:blipFill>
          <a:blip r:embed="rId7">
            <a:extLst/>
          </a:blip>
          <a:srcRect l="44329" t="0" r="5083" b="0"/>
          <a:stretch>
            <a:fillRect/>
          </a:stretch>
        </p:blipFill>
        <p:spPr>
          <a:xfrm>
            <a:off x="1931174" y="5746059"/>
            <a:ext cx="1099257" cy="659662"/>
          </a:xfrm>
          <a:prstGeom prst="rect">
            <a:avLst/>
          </a:prstGeom>
          <a:ln w="12700">
            <a:miter lim="400000"/>
          </a:ln>
        </p:spPr>
      </p:pic>
      <p:pic>
        <p:nvPicPr>
          <p:cNvPr id="462" name="Screenshot 2024-09-08 alle 18.48.28.png" descr="Screenshot 2024-09-08 alle 18.48.28.png"/>
          <p:cNvPicPr>
            <a:picLocks noChangeAspect="1"/>
          </p:cNvPicPr>
          <p:nvPr/>
        </p:nvPicPr>
        <p:blipFill>
          <a:blip r:embed="rId7">
            <a:extLst/>
          </a:blip>
          <a:srcRect l="0" t="0" r="73434" b="0"/>
          <a:stretch>
            <a:fillRect/>
          </a:stretch>
        </p:blipFill>
        <p:spPr>
          <a:xfrm>
            <a:off x="14762165" y="6586291"/>
            <a:ext cx="618396" cy="706658"/>
          </a:xfrm>
          <a:prstGeom prst="rect">
            <a:avLst/>
          </a:prstGeom>
          <a:ln w="12700">
            <a:miter lim="400000"/>
          </a:ln>
        </p:spPr>
      </p:pic>
      <p:sp>
        <p:nvSpPr>
          <p:cNvPr id="463" name="di solito è predefinita, mentre         e         sono addestrate per minimizzare la seguente"/>
          <p:cNvSpPr txBox="1"/>
          <p:nvPr/>
        </p:nvSpPr>
        <p:spPr>
          <a:xfrm>
            <a:off x="2377116" y="7593784"/>
            <a:ext cx="18898767"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800"/>
              </a:spcBef>
              <a:defRPr sz="3700"/>
            </a:lvl1pPr>
          </a:lstStyle>
          <a:p>
            <a:pPr/>
            <a:r>
              <a:t>di solito è predefinita, mentre         e         sono addestrate per minimizzare la seguente</a:t>
            </a:r>
          </a:p>
        </p:txBody>
      </p:sp>
      <p:sp>
        <p:nvSpPr>
          <p:cNvPr id="464" name="prediction loss"/>
          <p:cNvSpPr txBox="1"/>
          <p:nvPr/>
        </p:nvSpPr>
        <p:spPr>
          <a:xfrm>
            <a:off x="1444455" y="8279374"/>
            <a:ext cx="13446698" cy="659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b="1" sz="3700" u="sng"/>
            </a:lvl1pPr>
          </a:lstStyle>
          <a:p>
            <a:pPr>
              <a:defRPr b="0" u="none"/>
            </a:pPr>
            <a:r>
              <a:rPr b="1" u="sng"/>
              <a:t>prediction loss</a:t>
            </a:r>
          </a:p>
        </p:txBody>
      </p:sp>
      <p:pic>
        <p:nvPicPr>
          <p:cNvPr id="465" name="Screenshot 2024-09-08 alle 19.00.51.png" descr="Screenshot 2024-09-08 alle 19.00.51.png"/>
          <p:cNvPicPr>
            <a:picLocks noChangeAspect="1"/>
          </p:cNvPicPr>
          <p:nvPr/>
        </p:nvPicPr>
        <p:blipFill>
          <a:blip r:embed="rId8">
            <a:extLst/>
          </a:blip>
          <a:srcRect l="0" t="10644" r="5776" b="0"/>
          <a:stretch>
            <a:fillRect/>
          </a:stretch>
        </p:blipFill>
        <p:spPr>
          <a:xfrm>
            <a:off x="7626484" y="8422806"/>
            <a:ext cx="8084378" cy="1769244"/>
          </a:xfrm>
          <a:prstGeom prst="rect">
            <a:avLst/>
          </a:prstGeom>
          <a:ln w="12700">
            <a:miter lim="400000"/>
          </a:ln>
        </p:spPr>
      </p:pic>
      <p:pic>
        <p:nvPicPr>
          <p:cNvPr id="466" name="Screenshot 2024-09-08 alle 19.00.51.png" descr="Screenshot 2024-09-08 alle 19.00.51.png"/>
          <p:cNvPicPr>
            <a:picLocks noChangeAspect="1"/>
          </p:cNvPicPr>
          <p:nvPr/>
        </p:nvPicPr>
        <p:blipFill>
          <a:blip r:embed="rId8">
            <a:extLst/>
          </a:blip>
          <a:srcRect l="33746" t="41178" r="57924" b="31318"/>
          <a:stretch>
            <a:fillRect/>
          </a:stretch>
        </p:blipFill>
        <p:spPr>
          <a:xfrm>
            <a:off x="1778331" y="11362761"/>
            <a:ext cx="683402" cy="520796"/>
          </a:xfrm>
          <a:prstGeom prst="rect">
            <a:avLst/>
          </a:prstGeom>
          <a:ln w="12700">
            <a:miter lim="400000"/>
          </a:ln>
        </p:spPr>
      </p:pic>
      <p:sp>
        <p:nvSpPr>
          <p:cNvPr id="467" name="rappresenta la cross-entropy loss, una forma specifica di prediction loss che misura quanto"/>
          <p:cNvSpPr txBox="1"/>
          <p:nvPr/>
        </p:nvSpPr>
        <p:spPr>
          <a:xfrm>
            <a:off x="2592461" y="11293376"/>
            <a:ext cx="20261294" cy="6594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000"/>
              </a:spcBef>
              <a:defRPr sz="3700"/>
            </a:pPr>
            <a:r>
              <a:t>rappresenta la </a:t>
            </a:r>
            <a:r>
              <a:rPr b="1" u="sng"/>
              <a:t>cross-entropy loss</a:t>
            </a:r>
            <a:r>
              <a:t>, una forma specifica di prediction loss che misura quanto</a:t>
            </a:r>
          </a:p>
        </p:txBody>
      </p:sp>
      <p:sp>
        <p:nvSpPr>
          <p:cNvPr id="468" name="è lontana la distribuzione delle probabilità previste dal modello rispetto alla distribuzione reale. Viene applicata solamente ai frame nascosti."/>
          <p:cNvSpPr txBox="1"/>
          <p:nvPr/>
        </p:nvSpPr>
        <p:spPr>
          <a:xfrm>
            <a:off x="2569579" y="11812775"/>
            <a:ext cx="19959857" cy="11514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sz="3700"/>
            </a:lvl1pPr>
          </a:lstStyle>
          <a:p>
            <a:pPr/>
            <a:r>
              <a:t>è lontana la distribuzione delle probabilità previste dal modello rispetto alla distribuzione reale. Viene applicata solamente ai frame nascosti.</a:t>
            </a:r>
          </a:p>
        </p:txBody>
      </p:sp>
      <p:pic>
        <p:nvPicPr>
          <p:cNvPr id="469" name="Screenshot 2024-09-08 alle 19.00.51.png" descr="Screenshot 2024-09-08 alle 19.00.51.png"/>
          <p:cNvPicPr>
            <a:picLocks noChangeAspect="1"/>
          </p:cNvPicPr>
          <p:nvPr/>
        </p:nvPicPr>
        <p:blipFill>
          <a:blip r:embed="rId8">
            <a:extLst/>
          </a:blip>
          <a:srcRect l="25715" t="32383" r="67657" b="32383"/>
          <a:stretch>
            <a:fillRect/>
          </a:stretch>
        </p:blipFill>
        <p:spPr>
          <a:xfrm>
            <a:off x="1743406" y="10320642"/>
            <a:ext cx="527675" cy="647428"/>
          </a:xfrm>
          <a:prstGeom prst="rect">
            <a:avLst/>
          </a:prstGeom>
          <a:ln w="12700">
            <a:miter lim="400000"/>
          </a:ln>
        </p:spPr>
      </p:pic>
      <p:sp>
        <p:nvSpPr>
          <p:cNvPr id="470" name="é la media della differenza tra la previsione del modello (                )  e il valore reale (          )"/>
          <p:cNvSpPr txBox="1"/>
          <p:nvPr/>
        </p:nvSpPr>
        <p:spPr>
          <a:xfrm>
            <a:off x="2486358" y="10387950"/>
            <a:ext cx="19669933"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defRPr sz="3700"/>
            </a:lvl1pPr>
          </a:lstStyle>
          <a:p>
            <a:pPr/>
            <a:r>
              <a:t>é la media della differenza tra la previsione del modello (                )  e il valore reale (          )                         </a:t>
            </a:r>
          </a:p>
        </p:txBody>
      </p:sp>
      <p:pic>
        <p:nvPicPr>
          <p:cNvPr id="471" name="Screenshot 2024-09-08 alle 19.00.51.png" descr="Screenshot 2024-09-08 alle 19.00.51.png"/>
          <p:cNvPicPr>
            <a:picLocks noChangeAspect="1"/>
          </p:cNvPicPr>
          <p:nvPr/>
        </p:nvPicPr>
        <p:blipFill>
          <a:blip r:embed="rId8">
            <a:extLst/>
          </a:blip>
          <a:srcRect l="44109" t="30467" r="28914" b="21361"/>
          <a:stretch>
            <a:fillRect/>
          </a:stretch>
        </p:blipFill>
        <p:spPr>
          <a:xfrm>
            <a:off x="14335841" y="10351407"/>
            <a:ext cx="1898948" cy="782542"/>
          </a:xfrm>
          <a:prstGeom prst="rect">
            <a:avLst/>
          </a:prstGeom>
          <a:ln w="12700">
            <a:miter lim="400000"/>
          </a:ln>
        </p:spPr>
      </p:pic>
      <p:pic>
        <p:nvPicPr>
          <p:cNvPr id="472" name="Screenshot 2024-09-08 alle 19.00.51.png" descr="Screenshot 2024-09-08 alle 19.00.51.png"/>
          <p:cNvPicPr>
            <a:picLocks noChangeAspect="1"/>
          </p:cNvPicPr>
          <p:nvPr/>
        </p:nvPicPr>
        <p:blipFill>
          <a:blip r:embed="rId8">
            <a:extLst/>
          </a:blip>
          <a:srcRect l="72817" t="35139" r="10234" b="20994"/>
          <a:stretch>
            <a:fillRect/>
          </a:stretch>
        </p:blipFill>
        <p:spPr>
          <a:xfrm>
            <a:off x="20217060" y="10432569"/>
            <a:ext cx="1104123" cy="659468"/>
          </a:xfrm>
          <a:prstGeom prst="rect">
            <a:avLst/>
          </a:prstGeom>
          <a:ln w="12700">
            <a:miter lim="400000"/>
          </a:ln>
        </p:spPr>
      </p:pic>
      <p:pic>
        <p:nvPicPr>
          <p:cNvPr id="473" name="Screenshot 2024-09-08 alle 18.48.08.png" descr="Screenshot 2024-09-08 alle 18.48.08.png"/>
          <p:cNvPicPr>
            <a:picLocks noChangeAspect="1"/>
          </p:cNvPicPr>
          <p:nvPr/>
        </p:nvPicPr>
        <p:blipFill>
          <a:blip r:embed="rId6">
            <a:extLst/>
          </a:blip>
          <a:srcRect l="8437" t="0" r="8437" b="0"/>
          <a:stretch>
            <a:fillRect/>
          </a:stretch>
        </p:blipFill>
        <p:spPr>
          <a:xfrm>
            <a:off x="1495160" y="7593784"/>
            <a:ext cx="843378" cy="733963"/>
          </a:xfrm>
          <a:prstGeom prst="rect">
            <a:avLst/>
          </a:prstGeom>
          <a:ln w="12700">
            <a:miter lim="400000"/>
          </a:ln>
        </p:spPr>
      </p:pic>
      <p:pic>
        <p:nvPicPr>
          <p:cNvPr id="474" name="Screenshot 2024-09-08 alle 18.36.25.png" descr="Screenshot 2024-09-08 alle 18.36.25.png"/>
          <p:cNvPicPr>
            <a:picLocks noChangeAspect="1"/>
          </p:cNvPicPr>
          <p:nvPr/>
        </p:nvPicPr>
        <p:blipFill>
          <a:blip r:embed="rId2">
            <a:extLst/>
          </a:blip>
          <a:stretch>
            <a:fillRect/>
          </a:stretch>
        </p:blipFill>
        <p:spPr>
          <a:xfrm>
            <a:off x="8630823" y="7624847"/>
            <a:ext cx="989205" cy="659471"/>
          </a:xfrm>
          <a:prstGeom prst="rect">
            <a:avLst/>
          </a:prstGeom>
          <a:ln w="12700">
            <a:miter lim="400000"/>
          </a:ln>
        </p:spPr>
      </p:pic>
      <p:pic>
        <p:nvPicPr>
          <p:cNvPr id="475" name="Screenshot 2024-09-08 alle 18.48.16.png" descr="Screenshot 2024-09-08 alle 18.48.16.png"/>
          <p:cNvPicPr>
            <a:picLocks noChangeAspect="1"/>
          </p:cNvPicPr>
          <p:nvPr/>
        </p:nvPicPr>
        <p:blipFill>
          <a:blip r:embed="rId5">
            <a:extLst/>
          </a:blip>
          <a:srcRect l="5355" t="0" r="5355" b="19479"/>
          <a:stretch>
            <a:fillRect/>
          </a:stretch>
        </p:blipFill>
        <p:spPr>
          <a:xfrm>
            <a:off x="10159055" y="7550495"/>
            <a:ext cx="871695" cy="733691"/>
          </a:xfrm>
          <a:prstGeom prst="rect">
            <a:avLst/>
          </a:prstGeom>
          <a:ln w="12700">
            <a:miter lim="400000"/>
          </a:ln>
        </p:spPr>
      </p:pic>
      <p:sp>
        <p:nvSpPr>
          <p:cNvPr id="476" name="CONTENTVEC: An Improved Self-Supervised Speech Representation by Disentangling Speakers…"/>
          <p:cNvSpPr txBox="1"/>
          <p:nvPr/>
        </p:nvSpPr>
        <p:spPr>
          <a:xfrm>
            <a:off x="14462416" y="705072"/>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77" name="https://arxiv.org/abs/2204.09224"/>
          <p:cNvSpPr txBox="1"/>
          <p:nvPr/>
        </p:nvSpPr>
        <p:spPr>
          <a:xfrm>
            <a:off x="20298835" y="1712698"/>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9" invalidUrl="" action="" tgtFrame="" tooltip="" history="1" highlightClick="0" endSnd="0"/>
              </a:defRPr>
            </a:lvl1pPr>
          </a:lstStyle>
          <a:p>
            <a:pPr>
              <a:defRPr u="none"/>
            </a:pPr>
            <a:r>
              <a:rPr u="sng">
                <a:hlinkClick r:id="rId9" invalidUrl="" action="" tgtFrame="" tooltip="" history="1" highlightClick="0" endSnd="0"/>
              </a:rPr>
              <a:t>https://arxiv.org/abs/2204.09224</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80"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81" name="ContentVec: approccio matematico"/>
          <p:cNvSpPr txBox="1"/>
          <p:nvPr>
            <p:ph type="title"/>
          </p:nvPr>
        </p:nvSpPr>
        <p:spPr>
          <a:xfrm>
            <a:off x="689273" y="430585"/>
            <a:ext cx="21126099" cy="1433164"/>
          </a:xfrm>
          <a:prstGeom prst="rect">
            <a:avLst/>
          </a:prstGeom>
        </p:spPr>
        <p:txBody>
          <a:bodyPr/>
          <a:lstStyle/>
          <a:p>
            <a:pPr/>
            <a:r>
              <a:t>ContentVec: approccio matematico</a:t>
            </a:r>
          </a:p>
        </p:txBody>
      </p:sp>
      <p:sp>
        <p:nvSpPr>
          <p:cNvPr id="482" name="Disentanglement negli student"/>
          <p:cNvSpPr txBox="1"/>
          <p:nvPr/>
        </p:nvSpPr>
        <p:spPr>
          <a:xfrm>
            <a:off x="566558" y="2872528"/>
            <a:ext cx="6266509"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Disentanglement negli student</a:t>
            </a:r>
          </a:p>
        </p:txBody>
      </p:sp>
      <p:sp>
        <p:nvSpPr>
          <p:cNvPr id="483" name="Loss Finale"/>
          <p:cNvSpPr txBox="1"/>
          <p:nvPr/>
        </p:nvSpPr>
        <p:spPr>
          <a:xfrm>
            <a:off x="566558" y="10254495"/>
            <a:ext cx="6266509"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Loss Finale</a:t>
            </a:r>
          </a:p>
        </p:txBody>
      </p:sp>
      <p:pic>
        <p:nvPicPr>
          <p:cNvPr id="484" name="Screenshot 2024-09-08 alle 18.37.08.png" descr="Screenshot 2024-09-08 alle 18.37.08.png"/>
          <p:cNvPicPr>
            <a:picLocks noChangeAspect="1"/>
          </p:cNvPicPr>
          <p:nvPr/>
        </p:nvPicPr>
        <p:blipFill>
          <a:blip r:embed="rId2">
            <a:extLst/>
          </a:blip>
          <a:srcRect l="46267" t="0" r="0" b="0"/>
          <a:stretch>
            <a:fillRect/>
          </a:stretch>
        </p:blipFill>
        <p:spPr>
          <a:xfrm>
            <a:off x="6505255" y="2935676"/>
            <a:ext cx="871748" cy="446525"/>
          </a:xfrm>
          <a:prstGeom prst="rect">
            <a:avLst/>
          </a:prstGeom>
          <a:ln w="12700">
            <a:miter lim="400000"/>
          </a:ln>
        </p:spPr>
      </p:pic>
      <p:pic>
        <p:nvPicPr>
          <p:cNvPr id="485" name="Screenshot 2024-09-08 alle 19.59.33.png" descr="Screenshot 2024-09-08 alle 19.59.33.png"/>
          <p:cNvPicPr>
            <a:picLocks noChangeAspect="1"/>
          </p:cNvPicPr>
          <p:nvPr/>
        </p:nvPicPr>
        <p:blipFill>
          <a:blip r:embed="rId3">
            <a:extLst/>
          </a:blip>
          <a:stretch>
            <a:fillRect/>
          </a:stretch>
        </p:blipFill>
        <p:spPr>
          <a:xfrm>
            <a:off x="6429914" y="6650313"/>
            <a:ext cx="9827700" cy="3662209"/>
          </a:xfrm>
          <a:prstGeom prst="rect">
            <a:avLst/>
          </a:prstGeom>
          <a:ln w="12700">
            <a:miter lim="400000"/>
          </a:ln>
        </p:spPr>
      </p:pic>
      <p:sp>
        <p:nvSpPr>
          <p:cNvPr id="486" name="All’input     vengono applicate due trasformazioni diverse, che modificano solo le informazioni dello speaker. Gli output         .      e        vengono successivamente passati in input a       , producendo le rappresentazioni        e"/>
          <p:cNvSpPr txBox="1"/>
          <p:nvPr/>
        </p:nvSpPr>
        <p:spPr>
          <a:xfrm>
            <a:off x="1002823" y="3695833"/>
            <a:ext cx="23171293" cy="1055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All’input     vengono applicate due trasformazioni diverse, che modificano solo le informazioni dello speaker. Gli output         </a:t>
            </a:r>
            <a:r>
              <a:rPr>
                <a:solidFill>
                  <a:srgbClr val="FFFFFF"/>
                </a:solidFill>
              </a:rPr>
              <a:t>.</a:t>
            </a:r>
            <a:r>
              <a:t>      e        vengono successivamente passati in input a       , producendo le rappresentazioni        e</a:t>
            </a:r>
          </a:p>
        </p:txBody>
      </p:sp>
      <p:sp>
        <p:nvSpPr>
          <p:cNvPr id="487" name="Per minimizzare la dissimilarity tra le rappresentazioni, viene applicata la contrastive loss, che misura la differenza tra input, con l’obiettivo di insegnare al modello a discriminare tra dati simili e dati diversi. Nel caso di ContentVec, viene calcol"/>
          <p:cNvSpPr txBox="1"/>
          <p:nvPr/>
        </p:nvSpPr>
        <p:spPr>
          <a:xfrm>
            <a:off x="956129" y="4904698"/>
            <a:ext cx="22471742" cy="19956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Per minimizzare la dissimilarity tra le rappresentazioni, viene applicata la </a:t>
            </a:r>
            <a:r>
              <a:rPr b="1" u="sng"/>
              <a:t>contrastive loss</a:t>
            </a:r>
            <a:r>
              <a:t>, che misura la differenza tra input, con l’obiettivo di insegnare al modello a discriminare tra dati simili e dati diversi. Nel caso di ContentVec, viene calcolata utilizzando la </a:t>
            </a:r>
            <a:r>
              <a:rPr b="1" u="sng"/>
              <a:t>cosine similarity</a:t>
            </a:r>
            <a:r>
              <a:t>             , che misura in valori tra [-1, 1] quanto due vettori sono vicini o allineati nello spazio, spingendo i vettori simili a essere più simili e viceversa.</a:t>
            </a:r>
          </a:p>
        </p:txBody>
      </p:sp>
      <p:pic>
        <p:nvPicPr>
          <p:cNvPr id="488" name="Screenshot 2024-09-08 alle 19.59.33.png" descr="Screenshot 2024-09-08 alle 19.59.33.png"/>
          <p:cNvPicPr>
            <a:picLocks noChangeAspect="1"/>
          </p:cNvPicPr>
          <p:nvPr/>
        </p:nvPicPr>
        <p:blipFill>
          <a:blip r:embed="rId3">
            <a:extLst/>
          </a:blip>
          <a:srcRect l="48249" t="16932" r="39539" b="72249"/>
          <a:stretch>
            <a:fillRect/>
          </a:stretch>
        </p:blipFill>
        <p:spPr>
          <a:xfrm>
            <a:off x="10111478" y="5914482"/>
            <a:ext cx="1352933" cy="446650"/>
          </a:xfrm>
          <a:prstGeom prst="rect">
            <a:avLst/>
          </a:prstGeom>
          <a:ln w="12700">
            <a:miter lim="400000"/>
          </a:ln>
        </p:spPr>
      </p:pic>
      <p:sp>
        <p:nvSpPr>
          <p:cNvPr id="489" name="CONTENTVEC: An Improved Self-Supervised Speech Representation by Disentangling Speakers…"/>
          <p:cNvSpPr txBox="1"/>
          <p:nvPr/>
        </p:nvSpPr>
        <p:spPr>
          <a:xfrm>
            <a:off x="14462416" y="705072"/>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algn="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90" name="https://arxiv.org/abs/2204.09224"/>
          <p:cNvSpPr txBox="1"/>
          <p:nvPr/>
        </p:nvSpPr>
        <p:spPr>
          <a:xfrm>
            <a:off x="20298835" y="1712698"/>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4" invalidUrl="" action="" tgtFrame="" tooltip="" history="1" highlightClick="0" endSnd="0"/>
              </a:defRPr>
            </a:lvl1pPr>
          </a:lstStyle>
          <a:p>
            <a:pPr>
              <a:defRPr u="none"/>
            </a:pPr>
            <a:r>
              <a:rPr u="sng">
                <a:hlinkClick r:id="rId4" invalidUrl="" action="" tgtFrame="" tooltip="" history="1" highlightClick="0" endSnd="0"/>
              </a:rPr>
              <a:t>https://arxiv.org/abs/2204.09224</a:t>
            </a:r>
          </a:p>
        </p:txBody>
      </p:sp>
      <p:sp>
        <p:nvSpPr>
          <p:cNvPr id="491" name="È il compromesso tra prediction loss e contrastive loss, che ottimizza entrambi gli obiettivi contemporaneamente."/>
          <p:cNvSpPr txBox="1"/>
          <p:nvPr/>
        </p:nvSpPr>
        <p:spPr>
          <a:xfrm>
            <a:off x="1002823" y="10850774"/>
            <a:ext cx="23171293" cy="14115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800"/>
              </a:spcBef>
              <a:defRPr sz="3400"/>
            </a:lvl1pPr>
          </a:lstStyle>
          <a:p>
            <a:pPr/>
            <a:r>
              <a:t>È il compromesso tra prediction loss e contrastive loss, che ottimizza entrambi gli obiettivi contemporaneamente.        </a:t>
            </a:r>
          </a:p>
        </p:txBody>
      </p:sp>
      <p:pic>
        <p:nvPicPr>
          <p:cNvPr id="492" name="Screenshot 2024-09-08 alle 21.31.50.png" descr="Screenshot 2024-09-08 alle 21.31.50.png"/>
          <p:cNvPicPr>
            <a:picLocks noChangeAspect="1"/>
          </p:cNvPicPr>
          <p:nvPr/>
        </p:nvPicPr>
        <p:blipFill>
          <a:blip r:embed="rId5">
            <a:extLst/>
          </a:blip>
          <a:srcRect l="0" t="0" r="11226" b="0"/>
          <a:stretch>
            <a:fillRect/>
          </a:stretch>
        </p:blipFill>
        <p:spPr>
          <a:xfrm>
            <a:off x="8747570" y="11788564"/>
            <a:ext cx="5965398" cy="1358653"/>
          </a:xfrm>
          <a:prstGeom prst="rect">
            <a:avLst/>
          </a:prstGeom>
          <a:ln w="12700">
            <a:miter lim="400000"/>
          </a:ln>
        </p:spPr>
      </p:pic>
      <p:sp>
        <p:nvSpPr>
          <p:cNvPr id="493" name="rappresenta questo fattore di bilanciamento"/>
          <p:cNvSpPr txBox="1"/>
          <p:nvPr/>
        </p:nvSpPr>
        <p:spPr>
          <a:xfrm>
            <a:off x="1550301" y="11286446"/>
            <a:ext cx="853656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rappresenta questo fattore di bilanciamento</a:t>
            </a:r>
          </a:p>
        </p:txBody>
      </p:sp>
      <p:pic>
        <p:nvPicPr>
          <p:cNvPr id="494" name="Screenshot 2024-09-08 alle 21.31.50.png" descr="Screenshot 2024-09-08 alle 21.31.50.png"/>
          <p:cNvPicPr>
            <a:picLocks noChangeAspect="1"/>
          </p:cNvPicPr>
          <p:nvPr/>
        </p:nvPicPr>
        <p:blipFill>
          <a:blip r:embed="rId5">
            <a:extLst/>
          </a:blip>
          <a:srcRect l="56454" t="31070" r="35587" b="20386"/>
          <a:stretch>
            <a:fillRect/>
          </a:stretch>
        </p:blipFill>
        <p:spPr>
          <a:xfrm>
            <a:off x="1002969" y="11375929"/>
            <a:ext cx="435269" cy="536828"/>
          </a:xfrm>
          <a:prstGeom prst="rect">
            <a:avLst/>
          </a:prstGeom>
          <a:ln w="12700">
            <a:miter lim="400000"/>
          </a:ln>
        </p:spPr>
      </p:pic>
      <p:pic>
        <p:nvPicPr>
          <p:cNvPr id="495" name="Screenshot 2024-09-08 alle 21.42.44.png" descr="Screenshot 2024-09-08 alle 21.42.44.png"/>
          <p:cNvPicPr>
            <a:picLocks noChangeAspect="1"/>
          </p:cNvPicPr>
          <p:nvPr/>
        </p:nvPicPr>
        <p:blipFill>
          <a:blip r:embed="rId6">
            <a:extLst/>
          </a:blip>
          <a:stretch>
            <a:fillRect/>
          </a:stretch>
        </p:blipFill>
        <p:spPr>
          <a:xfrm>
            <a:off x="2710781" y="3837461"/>
            <a:ext cx="446485" cy="446486"/>
          </a:xfrm>
          <a:prstGeom prst="rect">
            <a:avLst/>
          </a:prstGeom>
          <a:ln w="12700">
            <a:miter lim="400000"/>
          </a:ln>
        </p:spPr>
      </p:pic>
      <p:pic>
        <p:nvPicPr>
          <p:cNvPr id="496" name="Screenshot 2024-09-08 alle 21.42.52.png" descr="Screenshot 2024-09-08 alle 21.42.52.png"/>
          <p:cNvPicPr>
            <a:picLocks noChangeAspect="1"/>
          </p:cNvPicPr>
          <p:nvPr/>
        </p:nvPicPr>
        <p:blipFill>
          <a:blip r:embed="rId7">
            <a:extLst/>
          </a:blip>
          <a:srcRect l="0" t="14037" r="0" b="0"/>
          <a:stretch>
            <a:fillRect/>
          </a:stretch>
        </p:blipFill>
        <p:spPr>
          <a:xfrm>
            <a:off x="923891" y="4208539"/>
            <a:ext cx="950889" cy="613055"/>
          </a:xfrm>
          <a:prstGeom prst="rect">
            <a:avLst/>
          </a:prstGeom>
          <a:ln w="12700">
            <a:miter lim="400000"/>
          </a:ln>
        </p:spPr>
      </p:pic>
      <p:pic>
        <p:nvPicPr>
          <p:cNvPr id="497" name="Screenshot 2024-09-08 alle 21.42.58.png" descr="Screenshot 2024-09-08 alle 21.42.58.png"/>
          <p:cNvPicPr>
            <a:picLocks noChangeAspect="1"/>
          </p:cNvPicPr>
          <p:nvPr/>
        </p:nvPicPr>
        <p:blipFill>
          <a:blip r:embed="rId8">
            <a:extLst/>
          </a:blip>
          <a:stretch>
            <a:fillRect/>
          </a:stretch>
        </p:blipFill>
        <p:spPr>
          <a:xfrm>
            <a:off x="2207603" y="4229464"/>
            <a:ext cx="858977" cy="572652"/>
          </a:xfrm>
          <a:prstGeom prst="rect">
            <a:avLst/>
          </a:prstGeom>
          <a:ln w="12700">
            <a:miter lim="400000"/>
          </a:ln>
        </p:spPr>
      </p:pic>
      <p:pic>
        <p:nvPicPr>
          <p:cNvPr id="498" name="Screenshot 2024-09-08 alle 21.43.21.png" descr="Screenshot 2024-09-08 alle 21.43.21.png"/>
          <p:cNvPicPr>
            <a:picLocks noChangeAspect="1"/>
          </p:cNvPicPr>
          <p:nvPr/>
        </p:nvPicPr>
        <p:blipFill>
          <a:blip r:embed="rId9">
            <a:extLst/>
          </a:blip>
          <a:stretch>
            <a:fillRect/>
          </a:stretch>
        </p:blipFill>
        <p:spPr>
          <a:xfrm>
            <a:off x="20189275" y="4216370"/>
            <a:ext cx="812615" cy="597510"/>
          </a:xfrm>
          <a:prstGeom prst="rect">
            <a:avLst/>
          </a:prstGeom>
          <a:ln w="12700">
            <a:miter lim="400000"/>
          </a:ln>
        </p:spPr>
      </p:pic>
      <p:pic>
        <p:nvPicPr>
          <p:cNvPr id="499" name="Screenshot 2024-09-08 alle 21.43.15.png" descr="Screenshot 2024-09-08 alle 21.43.15.png"/>
          <p:cNvPicPr>
            <a:picLocks noChangeAspect="1"/>
          </p:cNvPicPr>
          <p:nvPr/>
        </p:nvPicPr>
        <p:blipFill>
          <a:blip r:embed="rId10">
            <a:extLst/>
          </a:blip>
          <a:stretch>
            <a:fillRect/>
          </a:stretch>
        </p:blipFill>
        <p:spPr>
          <a:xfrm>
            <a:off x="18895308" y="4234720"/>
            <a:ext cx="792465" cy="536080"/>
          </a:xfrm>
          <a:prstGeom prst="rect">
            <a:avLst/>
          </a:prstGeom>
          <a:ln w="12700">
            <a:miter lim="400000"/>
          </a:ln>
        </p:spPr>
      </p:pic>
      <p:pic>
        <p:nvPicPr>
          <p:cNvPr id="500" name="Screenshot 2024-09-08 alle 18.36.25.png" descr="Screenshot 2024-09-08 alle 18.36.25.png"/>
          <p:cNvPicPr>
            <a:picLocks noChangeAspect="1"/>
          </p:cNvPicPr>
          <p:nvPr/>
        </p:nvPicPr>
        <p:blipFill>
          <a:blip r:embed="rId11">
            <a:extLst/>
          </a:blip>
          <a:stretch>
            <a:fillRect/>
          </a:stretch>
        </p:blipFill>
        <p:spPr>
          <a:xfrm>
            <a:off x="11626167" y="4247085"/>
            <a:ext cx="804120" cy="5360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Linea"/>
          <p:cNvSpPr/>
          <p:nvPr/>
        </p:nvSpPr>
        <p:spPr>
          <a:xfrm>
            <a:off x="555103" y="1453637"/>
            <a:ext cx="8741383" cy="1"/>
          </a:xfrm>
          <a:prstGeom prst="line">
            <a:avLst/>
          </a:prstGeom>
          <a:ln w="25400">
            <a:solidFill>
              <a:srgbClr val="000000"/>
            </a:solidFill>
            <a:miter lim="400000"/>
          </a:ln>
        </p:spPr>
        <p:txBody>
          <a:bodyPr lIns="50800" tIns="50800" rIns="50800" bIns="50800" anchor="ctr"/>
          <a:lstStyle/>
          <a:p>
            <a:pPr/>
          </a:p>
        </p:txBody>
      </p:sp>
      <p:sp>
        <p:nvSpPr>
          <p:cNvPr id="503" name="Crepe"/>
          <p:cNvSpPr txBox="1"/>
          <p:nvPr>
            <p:ph type="title"/>
          </p:nvPr>
        </p:nvSpPr>
        <p:spPr>
          <a:xfrm>
            <a:off x="669775" y="219405"/>
            <a:ext cx="21126099" cy="1433164"/>
          </a:xfrm>
          <a:prstGeom prst="rect">
            <a:avLst/>
          </a:prstGeom>
        </p:spPr>
        <p:txBody>
          <a:bodyPr/>
          <a:lstStyle/>
          <a:p>
            <a:pPr/>
            <a:r>
              <a:t>Crepe</a:t>
            </a:r>
          </a:p>
        </p:txBody>
      </p:sp>
      <p:sp>
        <p:nvSpPr>
          <p:cNvPr id="504" name="CREPE: A CONVOLUTIONAL REPRESENTATION FOR PITCH ESTIMATION…"/>
          <p:cNvSpPr txBox="1"/>
          <p:nvPr/>
        </p:nvSpPr>
        <p:spPr>
          <a:xfrm>
            <a:off x="511574" y="1590610"/>
            <a:ext cx="8828440" cy="2040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600">
                <a:latin typeface="Times Roman"/>
                <a:ea typeface="Times Roman"/>
                <a:cs typeface="Times Roman"/>
                <a:sym typeface="Times Roman"/>
              </a:defRPr>
            </a:pPr>
            <a:r>
              <a:t>CREPE: A CONVOLUTIONAL REPRESENTATION FOR PITCH ESTIMATION</a:t>
            </a:r>
            <a:endParaRPr sz="1200"/>
          </a:p>
          <a:p>
            <a:pPr defTabSz="457200">
              <a:lnSpc>
                <a:spcPct val="100000"/>
              </a:lnSpc>
              <a:spcBef>
                <a:spcPts val="1200"/>
              </a:spcBef>
              <a:defRPr i="1" sz="1600">
                <a:latin typeface="Times Roman"/>
                <a:ea typeface="Times Roman"/>
                <a:cs typeface="Times Roman"/>
                <a:sym typeface="Times Roman"/>
              </a:defRPr>
            </a:pPr>
            <a:r>
              <a:t>Jong Wook Kim</a:t>
            </a:r>
            <a:r>
              <a:rPr baseline="46873" i="0" sz="1066"/>
              <a:t>1</a:t>
            </a:r>
            <a:r>
              <a:t>, Justin Salamon</a:t>
            </a:r>
            <a:r>
              <a:rPr baseline="46873" i="0" sz="1066"/>
              <a:t>1,2</a:t>
            </a:r>
            <a:r>
              <a:t>, Peter Li</a:t>
            </a:r>
            <a:r>
              <a:rPr baseline="46873" i="0" sz="1066"/>
              <a:t>1</a:t>
            </a:r>
            <a:r>
              <a:t>, Juan Pablo Bello</a:t>
            </a:r>
            <a:r>
              <a:rPr baseline="46873" i="0" sz="1066"/>
              <a:t>1</a:t>
            </a:r>
            <a:endParaRPr i="0" sz="1200"/>
          </a:p>
          <a:p>
            <a:pPr defTabSz="457200">
              <a:lnSpc>
                <a:spcPct val="100000"/>
              </a:lnSpc>
              <a:spcBef>
                <a:spcPts val="1200"/>
              </a:spcBef>
              <a:defRPr sz="1600">
                <a:latin typeface="Times Roman"/>
                <a:ea typeface="Times Roman"/>
                <a:cs typeface="Times Roman"/>
                <a:sym typeface="Times Roman"/>
              </a:defRPr>
            </a:pPr>
            <a:r>
              <a:rPr baseline="46873" sz="1066"/>
              <a:t>1</a:t>
            </a:r>
            <a:r>
              <a:t>Music and Audio Research Laboratory, New York University </a:t>
            </a:r>
            <a:r>
              <a:rPr baseline="46873" sz="1066"/>
              <a:t>2</a:t>
            </a:r>
            <a:r>
              <a:t>Center for Urban Science and Progress, New York University</a:t>
            </a:r>
            <a:endParaRPr sz="1200"/>
          </a:p>
          <a:p>
            <a:pPr defTabSz="457200">
              <a:lnSpc>
                <a:spcPct val="100000"/>
              </a:lnSpc>
              <a:spcBef>
                <a:spcPts val="1200"/>
              </a:spcBef>
              <a:defRPr sz="1333">
                <a:latin typeface="Times Roman"/>
                <a:ea typeface="Times Roman"/>
                <a:cs typeface="Times Roman"/>
                <a:sym typeface="Times Roman"/>
              </a:defRPr>
            </a:pPr>
            <a:endParaRPr sz="1200"/>
          </a:p>
        </p:txBody>
      </p:sp>
      <p:sp>
        <p:nvSpPr>
          <p:cNvPr id="505" name="‘How it’s being said’"/>
          <p:cNvSpPr txBox="1"/>
          <p:nvPr/>
        </p:nvSpPr>
        <p:spPr>
          <a:xfrm>
            <a:off x="9719081" y="365873"/>
            <a:ext cx="4945838"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06" name="Linea"/>
          <p:cNvSpPr/>
          <p:nvPr/>
        </p:nvSpPr>
        <p:spPr>
          <a:xfrm>
            <a:off x="14708823" y="1455361"/>
            <a:ext cx="8741383" cy="1"/>
          </a:xfrm>
          <a:prstGeom prst="line">
            <a:avLst/>
          </a:prstGeom>
          <a:ln w="25400">
            <a:solidFill>
              <a:srgbClr val="000000"/>
            </a:solidFill>
            <a:miter lim="400000"/>
          </a:ln>
        </p:spPr>
        <p:txBody>
          <a:bodyPr lIns="50800" tIns="50800" rIns="50800" bIns="50800" anchor="ctr"/>
          <a:lstStyle/>
          <a:p>
            <a:pPr/>
          </a:p>
        </p:txBody>
      </p:sp>
      <p:sp>
        <p:nvSpPr>
          <p:cNvPr id="507" name="RMVPE: A Robust Model for Vocal Pitch Estimation in Polyphonic Music…"/>
          <p:cNvSpPr txBox="1"/>
          <p:nvPr/>
        </p:nvSpPr>
        <p:spPr>
          <a:xfrm>
            <a:off x="14665294" y="1539786"/>
            <a:ext cx="8828441" cy="1430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lnSpc>
                <a:spcPct val="100000"/>
              </a:lnSpc>
              <a:spcBef>
                <a:spcPts val="1200"/>
              </a:spcBef>
              <a:defRPr sz="1866">
                <a:latin typeface="Times Roman"/>
                <a:ea typeface="Times Roman"/>
                <a:cs typeface="Times Roman"/>
                <a:sym typeface="Times Roman"/>
              </a:defRPr>
            </a:pPr>
            <a:r>
              <a:t>RMVPE: A Robust Model for Vocal Pitch Estimation in Polyphonic Music</a:t>
            </a:r>
            <a:endParaRPr sz="1200"/>
          </a:p>
          <a:p>
            <a:pPr algn="r" defTabSz="457200">
              <a:lnSpc>
                <a:spcPct val="100000"/>
              </a:lnSpc>
              <a:spcBef>
                <a:spcPts val="1200"/>
              </a:spcBef>
              <a:defRPr i="1" sz="1600">
                <a:latin typeface="Times Roman"/>
                <a:ea typeface="Times Roman"/>
                <a:cs typeface="Times Roman"/>
                <a:sym typeface="Times Roman"/>
              </a:defRPr>
            </a:pPr>
            <a:r>
              <a:t>Haojie Wei</a:t>
            </a:r>
            <a:r>
              <a:rPr baseline="46873" i="0" sz="1066"/>
              <a:t>1</a:t>
            </a:r>
            <a:r>
              <a:t>, Xueke Cao</a:t>
            </a:r>
            <a:r>
              <a:rPr baseline="46873" i="0" sz="1066"/>
              <a:t>2</a:t>
            </a:r>
            <a:r>
              <a:t>, Tangpeng Dan</a:t>
            </a:r>
            <a:r>
              <a:rPr baseline="46873" i="0" sz="1066"/>
              <a:t>1</a:t>
            </a:r>
            <a:r>
              <a:t>, Yueguo Chen</a:t>
            </a:r>
            <a:r>
              <a:rPr baseline="46873" i="0" sz="1066"/>
              <a:t>1,∗</a:t>
            </a:r>
            <a:endParaRPr i="0" sz="1200"/>
          </a:p>
          <a:p>
            <a:pPr algn="r" defTabSz="457200">
              <a:lnSpc>
                <a:spcPct val="100000"/>
              </a:lnSpc>
              <a:spcBef>
                <a:spcPts val="1200"/>
              </a:spcBef>
              <a:defRPr sz="1600">
                <a:latin typeface="Times Roman"/>
                <a:ea typeface="Times Roman"/>
                <a:cs typeface="Times Roman"/>
                <a:sym typeface="Times Roman"/>
              </a:defRPr>
            </a:pPr>
            <a:r>
              <a:rPr baseline="46873" sz="1066"/>
              <a:t>1</a:t>
            </a:r>
            <a:r>
              <a:t>School of Information, Renmin University of China, Beijing, China </a:t>
            </a:r>
            <a:r>
              <a:rPr baseline="46873" sz="1066"/>
              <a:t>2</a:t>
            </a:r>
            <a:r>
              <a:t>Institute of Information Science, Beijing Jiaotong University, Beijing, China</a:t>
            </a:r>
          </a:p>
        </p:txBody>
      </p:sp>
      <p:sp>
        <p:nvSpPr>
          <p:cNvPr id="508" name="RMVPE"/>
          <p:cNvSpPr txBox="1"/>
          <p:nvPr/>
        </p:nvSpPr>
        <p:spPr>
          <a:xfrm>
            <a:off x="20740480" y="219405"/>
            <a:ext cx="4542669"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RMVPE</a:t>
            </a:r>
          </a:p>
        </p:txBody>
      </p:sp>
      <p:sp>
        <p:nvSpPr>
          <p:cNvPr id="509" name="Sono entrambi modelli progettati per stimare la frequenza fondamentale (F0), la frequenza più bassa presente in un suono periodico, essenziale per determinarne il pitch (intonazione).…"/>
          <p:cNvSpPr txBox="1"/>
          <p:nvPr/>
        </p:nvSpPr>
        <p:spPr>
          <a:xfrm>
            <a:off x="712760" y="3833273"/>
            <a:ext cx="22958480" cy="5590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spcBef>
                <a:spcPts val="3600"/>
              </a:spcBef>
              <a:defRPr sz="3300"/>
            </a:pPr>
            <a:r>
              <a:t>Sono entrambi modelli progettati per stimare la </a:t>
            </a:r>
            <a:r>
              <a:rPr b="1"/>
              <a:t>frequenza fondamentale (F0)</a:t>
            </a:r>
            <a:r>
              <a:t>, la frequenza più bassa presente in un suono periodico, essenziale per determinarne il pitch (intonazione).</a:t>
            </a:r>
          </a:p>
          <a:p>
            <a:pPr algn="ctr">
              <a:spcBef>
                <a:spcPts val="3600"/>
              </a:spcBef>
              <a:defRPr sz="3300"/>
            </a:pPr>
            <a:r>
              <a:t>Sia </a:t>
            </a:r>
            <a:r>
              <a:rPr b="1"/>
              <a:t>Crepe</a:t>
            </a:r>
            <a:r>
              <a:t> che </a:t>
            </a:r>
            <a:r>
              <a:rPr b="1"/>
              <a:t>RMVPE</a:t>
            </a:r>
            <a:r>
              <a:t> utilizzano le </a:t>
            </a:r>
            <a:r>
              <a:rPr b="1"/>
              <a:t>Reti Neurali Convoluzionali </a:t>
            </a:r>
            <a:r>
              <a:t>(</a:t>
            </a:r>
            <a:r>
              <a:rPr b="1"/>
              <a:t>CNN)</a:t>
            </a:r>
            <a:r>
              <a:t> per analizzare il segnale audio e estrarre le caratteristiche locali, come armoniche e transizioni di frequenza, necessarie per la stima di F0.</a:t>
            </a:r>
          </a:p>
          <a:p>
            <a:pPr algn="ctr">
              <a:spcBef>
                <a:spcPts val="3600"/>
              </a:spcBef>
              <a:defRPr sz="3300"/>
            </a:pPr>
            <a:r>
              <a:t>Le CNN sono utilizzate in entrambi i modelli perché sono perfette per catturare </a:t>
            </a:r>
            <a:r>
              <a:rPr b="1"/>
              <a:t>pattern locali</a:t>
            </a:r>
            <a:r>
              <a:t> nel segnale audio e </a:t>
            </a:r>
            <a:r>
              <a:rPr b="1"/>
              <a:t>robuste a piccole variazioni</a:t>
            </a:r>
            <a:r>
              <a:t> (come spostamenti o rumori nel segnale), il che le rende efficaci nell’analisi del segnale audio che può essere distorto o traslato nel tempo. Inoltre, le convoluzioni riducono il numero di parametri rispetto a una rete densa, rendendo il modello </a:t>
            </a:r>
            <a:r>
              <a:rPr b="1"/>
              <a:t>più efficiente</a:t>
            </a:r>
            <a:r>
              <a:t> nel processare dati ad alta risoluzione come l’audio. Un altro vantaggio è la capacità delle CNN di costruire una </a:t>
            </a:r>
            <a:r>
              <a:rPr b="1"/>
              <a:t>gerarchia di caratteristiche</a:t>
            </a:r>
            <a:r>
              <a:t>: dai pattern più semplici (come forme d’onda base) alle caratteristiche più complesse (come la struttura armonica) man mano che si passa attraverso gli strati.</a:t>
            </a:r>
          </a:p>
        </p:txBody>
      </p:sp>
      <p:sp>
        <p:nvSpPr>
          <p:cNvPr id="510" name="https://arxiv.org/abs/1802.06182"/>
          <p:cNvSpPr txBox="1"/>
          <p:nvPr/>
        </p:nvSpPr>
        <p:spPr>
          <a:xfrm>
            <a:off x="517965" y="296827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2" invalidUrl="" action="" tgtFrame="" tooltip="" history="1" highlightClick="0" endSnd="0"/>
              </a:defRPr>
            </a:lvl1pPr>
          </a:lstStyle>
          <a:p>
            <a:pPr>
              <a:defRPr u="none"/>
            </a:pPr>
            <a:r>
              <a:rPr u="sng">
                <a:hlinkClick r:id="rId2" invalidUrl="" action="" tgtFrame="" tooltip="" history="1" highlightClick="0" endSnd="0"/>
              </a:rPr>
              <a:t>https://arxiv.org/abs/1802.06182</a:t>
            </a:r>
          </a:p>
        </p:txBody>
      </p:sp>
      <p:sp>
        <p:nvSpPr>
          <p:cNvPr id="511" name="https://arxiv.org/abs/2306.15412v24"/>
          <p:cNvSpPr txBox="1"/>
          <p:nvPr/>
        </p:nvSpPr>
        <p:spPr>
          <a:xfrm>
            <a:off x="19709126" y="2968272"/>
            <a:ext cx="377898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https://arxiv.org/abs/2306.15412v24</a:t>
            </a:r>
          </a:p>
        </p:txBody>
      </p:sp>
      <p:pic>
        <p:nvPicPr>
          <p:cNvPr id="512" name="2-Figure1-1.png" descr="2-Figure1-1.png"/>
          <p:cNvPicPr>
            <a:picLocks noChangeAspect="1"/>
          </p:cNvPicPr>
          <p:nvPr/>
        </p:nvPicPr>
        <p:blipFill>
          <a:blip r:embed="rId4">
            <a:extLst/>
          </a:blip>
          <a:srcRect l="0" t="0" r="0" b="9125"/>
          <a:stretch>
            <a:fillRect/>
          </a:stretch>
        </p:blipFill>
        <p:spPr>
          <a:xfrm>
            <a:off x="6422544" y="9914565"/>
            <a:ext cx="12901123" cy="2960235"/>
          </a:xfrm>
          <a:prstGeom prst="rect">
            <a:avLst/>
          </a:prstGeom>
          <a:ln w="12700">
            <a:miter lim="400000"/>
          </a:ln>
        </p:spPr>
      </p:pic>
      <p:sp>
        <p:nvSpPr>
          <p:cNvPr id="513" name="Esempio di CNN Crepe"/>
          <p:cNvSpPr txBox="1"/>
          <p:nvPr/>
        </p:nvSpPr>
        <p:spPr>
          <a:xfrm>
            <a:off x="2186853" y="12892546"/>
            <a:ext cx="12412483"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Esempio di CNN Crepe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How it’s being said’"/>
          <p:cNvSpPr txBox="1"/>
          <p:nvPr/>
        </p:nvSpPr>
        <p:spPr>
          <a:xfrm>
            <a:off x="706678" y="1215847"/>
            <a:ext cx="4945838"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16" name="Linea"/>
          <p:cNvSpPr/>
          <p:nvPr/>
        </p:nvSpPr>
        <p:spPr>
          <a:xfrm>
            <a:off x="695558" y="2398124"/>
            <a:ext cx="8741383" cy="1"/>
          </a:xfrm>
          <a:prstGeom prst="line">
            <a:avLst/>
          </a:prstGeom>
          <a:ln w="25400">
            <a:solidFill>
              <a:srgbClr val="000000"/>
            </a:solidFill>
            <a:miter lim="400000"/>
          </a:ln>
        </p:spPr>
        <p:txBody>
          <a:bodyPr lIns="50800" tIns="50800" rIns="50800" bIns="50800" anchor="ctr"/>
          <a:lstStyle/>
          <a:p>
            <a:pPr/>
          </a:p>
        </p:txBody>
      </p:sp>
      <p:sp>
        <p:nvSpPr>
          <p:cNvPr id="517" name="Crepe"/>
          <p:cNvSpPr txBox="1"/>
          <p:nvPr>
            <p:ph type="title"/>
          </p:nvPr>
        </p:nvSpPr>
        <p:spPr>
          <a:xfrm>
            <a:off x="669775" y="219405"/>
            <a:ext cx="21126099" cy="1433164"/>
          </a:xfrm>
          <a:prstGeom prst="rect">
            <a:avLst/>
          </a:prstGeom>
        </p:spPr>
        <p:txBody>
          <a:bodyPr/>
          <a:lstStyle/>
          <a:p>
            <a:pPr/>
            <a:r>
              <a:t>Crepe</a:t>
            </a:r>
          </a:p>
        </p:txBody>
      </p:sp>
      <p:sp>
        <p:nvSpPr>
          <p:cNvPr id="518" name="‘How it’s being said’"/>
          <p:cNvSpPr txBox="1"/>
          <p:nvPr/>
        </p:nvSpPr>
        <p:spPr>
          <a:xfrm>
            <a:off x="18766670" y="1262855"/>
            <a:ext cx="4945838"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How </a:t>
            </a:r>
            <a:r>
              <a:rPr i="1"/>
              <a:t>it’s being said’</a:t>
            </a:r>
          </a:p>
        </p:txBody>
      </p:sp>
      <p:sp>
        <p:nvSpPr>
          <p:cNvPr id="519" name="Linea"/>
          <p:cNvSpPr/>
          <p:nvPr/>
        </p:nvSpPr>
        <p:spPr>
          <a:xfrm>
            <a:off x="14849278" y="2399848"/>
            <a:ext cx="8741383" cy="1"/>
          </a:xfrm>
          <a:prstGeom prst="line">
            <a:avLst/>
          </a:prstGeom>
          <a:ln w="25400">
            <a:solidFill>
              <a:srgbClr val="000000"/>
            </a:solidFill>
            <a:miter lim="400000"/>
          </a:ln>
        </p:spPr>
        <p:txBody>
          <a:bodyPr lIns="50800" tIns="50800" rIns="50800" bIns="50800" anchor="ctr"/>
          <a:lstStyle/>
          <a:p>
            <a:pPr/>
          </a:p>
        </p:txBody>
      </p:sp>
      <p:sp>
        <p:nvSpPr>
          <p:cNvPr id="520" name="RMVPE"/>
          <p:cNvSpPr txBox="1"/>
          <p:nvPr/>
        </p:nvSpPr>
        <p:spPr>
          <a:xfrm>
            <a:off x="20880936" y="266413"/>
            <a:ext cx="4542668"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RMVPE</a:t>
            </a:r>
          </a:p>
        </p:txBody>
      </p:sp>
      <p:sp>
        <p:nvSpPr>
          <p:cNvPr id="521" name="Convolutional Recurrent Pitch Estimator utilizza una CNN classica per estrarre direttamente la frequenza fondamentale (F0) dal segnale audio grezzo. Le convoluzioni estraggono le feature del segnale, che vengono poi utilizzate per stimare la frequenza fo"/>
          <p:cNvSpPr txBox="1"/>
          <p:nvPr/>
        </p:nvSpPr>
        <p:spPr>
          <a:xfrm>
            <a:off x="696527" y="2841113"/>
            <a:ext cx="10288677" cy="586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600"/>
              </a:spcBef>
              <a:defRPr sz="3200"/>
            </a:pPr>
            <a:r>
              <a:rPr i="1"/>
              <a:t>Convolutional Recurrent Pitch Estimator</a:t>
            </a:r>
            <a:r>
              <a:t> utilizza una </a:t>
            </a:r>
            <a:r>
              <a:rPr b="1"/>
              <a:t>CNN</a:t>
            </a:r>
            <a:r>
              <a:t> </a:t>
            </a:r>
            <a:r>
              <a:rPr b="1"/>
              <a:t>classica</a:t>
            </a:r>
            <a:r>
              <a:t> per estrarre direttamente la frequenza fondamentale (F0) dal segnale audio grezzo. Le convoluzioni estraggono le feature del segnale, che vengono poi utilizzate per stimare la frequenza fondamentale. </a:t>
            </a:r>
          </a:p>
          <a:p>
            <a:pPr>
              <a:spcBef>
                <a:spcPts val="3600"/>
              </a:spcBef>
              <a:defRPr sz="3200"/>
            </a:pPr>
            <a:r>
              <a:t>È molto preciso nella stima della F0, soprattutto in condizioni di segnale chiaro. Tuttavia, può avere difficoltà a distinguere accuratamente la F0 in segnali più complessi o quando ci sono più suoni sovrapposti.</a:t>
            </a:r>
          </a:p>
        </p:txBody>
      </p:sp>
      <p:sp>
        <p:nvSpPr>
          <p:cNvPr id="522" name="Robust Multi-band Voice Pitch Estimator utilizza una CNN, ma introduce un approccio chiamato multi-band processing, che suddivide il segnale in più bande di frequenza per analizzarle separatamente. Ogni banda viene analizzata indipendentemente e poi i ri"/>
          <p:cNvSpPr txBox="1"/>
          <p:nvPr/>
        </p:nvSpPr>
        <p:spPr>
          <a:xfrm>
            <a:off x="11834158" y="2905842"/>
            <a:ext cx="12020707" cy="5887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spcBef>
                <a:spcPts val="3600"/>
              </a:spcBef>
              <a:defRPr sz="3200"/>
            </a:pPr>
            <a:r>
              <a:rPr i="1"/>
              <a:t>Robust Multi-band Voice Pitch Estimator</a:t>
            </a:r>
            <a:r>
              <a:t> utilizza una CNN, ma introduce un approccio chiamato </a:t>
            </a:r>
            <a:r>
              <a:rPr b="1"/>
              <a:t>multi-band processing</a:t>
            </a:r>
            <a:r>
              <a:t>, che suddivide il segnale in più bande di frequenza per analizzarle separatamente. Ogni banda viene analizzata indipendentemente e poi i risultati vengono combinati.</a:t>
            </a:r>
          </a:p>
          <a:p>
            <a:pPr algn="r">
              <a:spcBef>
                <a:spcPts val="3600"/>
              </a:spcBef>
              <a:defRPr sz="3200"/>
            </a:pPr>
            <a:r>
              <a:t>Grazie al multi-band processing, RMVPE ha una </a:t>
            </a:r>
            <a:r>
              <a:rPr b="1"/>
              <a:t>precisione superiore</a:t>
            </a:r>
            <a:r>
              <a:t> nella stima della F0 in ambienti complessi, in cui Crepe potrebbe perdere informazioni cruciali. Separando il segnale in più bande, RMVPE è in grado di stimare la F0 con maggiore accuratezza anche in presenza di rumori o disturbi.</a:t>
            </a:r>
          </a:p>
        </p:txBody>
      </p:sp>
      <p:sp>
        <p:nvSpPr>
          <p:cNvPr id="523" name="(L’audio è riproducibile cliccando il pulsante)"/>
          <p:cNvSpPr txBox="1"/>
          <p:nvPr/>
        </p:nvSpPr>
        <p:spPr>
          <a:xfrm>
            <a:off x="8130954" y="9286979"/>
            <a:ext cx="9912141" cy="1500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600"/>
              </a:spcBef>
              <a:defRPr i="1" sz="3300">
                <a:solidFill>
                  <a:srgbClr val="5E5E5E"/>
                </a:solidFill>
              </a:defRPr>
            </a:lvl1pPr>
          </a:lstStyle>
          <a:p>
            <a:pPr>
              <a:defRPr i="0"/>
            </a:pPr>
            <a:r>
              <a:rPr i="1"/>
              <a:t>(L’audio è riproducibile cliccando il pulsante)</a:t>
            </a:r>
          </a:p>
        </p:txBody>
      </p:sp>
      <p:sp>
        <p:nvSpPr>
          <p:cNvPr id="524" name="https://huggingface.co/awhethan/november_2023_models/resolve/main/Whitney%20Houston%20(The%20Bodyguard%20Era).zip"/>
          <p:cNvSpPr txBox="1"/>
          <p:nvPr/>
        </p:nvSpPr>
        <p:spPr>
          <a:xfrm>
            <a:off x="1944371" y="13172031"/>
            <a:ext cx="23000309"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200"/>
            </a:lvl1pPr>
          </a:lstStyle>
          <a:p>
            <a:pPr/>
            <a:r>
              <a:t>https://huggingface.co/awhethan/november_2023_models/resolve/main/Whitney%20Houston%20(The%20Bodyguard%20Era).zip</a:t>
            </a:r>
          </a:p>
        </p:txBody>
      </p:sp>
      <p:pic>
        <p:nvPicPr>
          <p:cNvPr id="525" name="Output_CREPE.mp3" descr="Output_CREPE.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172545" y="8743751"/>
            <a:ext cx="571501" cy="571501"/>
          </a:xfrm>
          <a:prstGeom prst="rect">
            <a:avLst/>
          </a:prstGeom>
          <a:ln w="12700">
            <a:miter lim="400000"/>
          </a:ln>
        </p:spPr>
      </p:pic>
      <p:pic>
        <p:nvPicPr>
          <p:cNvPr id="526" name="Outputr_RMVPE.mp3" descr="Outputr_RMVPE.mp3"/>
          <p:cNvPicPr>
            <a:picLocks noChangeAspect="0"/>
          </p:cNvPicPr>
          <p:nvPr>
            <a:audioFile r:link="rId5"/>
            <p:extLst>
              <p:ext uri="{DAA4B4D4-6D71-4841-9C94-3DE7FCFB9230}">
                <p14:media xmlns:p14="http://schemas.microsoft.com/office/powerpoint/2010/main" r:embed="rId6"/>
              </p:ext>
            </p:extLst>
          </p:nvPr>
        </p:nvPicPr>
        <p:blipFill>
          <a:blip r:embed="rId4">
            <a:extLst/>
          </a:blip>
          <a:stretch>
            <a:fillRect/>
          </a:stretch>
        </p:blipFill>
        <p:spPr>
          <a:xfrm>
            <a:off x="19056846" y="8792368"/>
            <a:ext cx="571501" cy="571501"/>
          </a:xfrm>
          <a:prstGeom prst="rect">
            <a:avLst/>
          </a:prstGeom>
          <a:ln w="12700">
            <a:miter lim="400000"/>
          </a:ln>
        </p:spPr>
      </p:pic>
      <p:sp>
        <p:nvSpPr>
          <p:cNvPr id="527" name="L’output di RMVPE risulta meno robotico e non presenta artefatti immediatamente evidenti"/>
          <p:cNvSpPr txBox="1"/>
          <p:nvPr/>
        </p:nvSpPr>
        <p:spPr>
          <a:xfrm>
            <a:off x="16164535" y="11067330"/>
            <a:ext cx="6791774" cy="1479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300"/>
            </a:lvl1pPr>
          </a:lstStyle>
          <a:p>
            <a:pPr/>
            <a:r>
              <a:t>L’output di RMVPE risulta meno robotico e non presenta artefatti immediatamente evidenti</a:t>
            </a:r>
          </a:p>
        </p:txBody>
      </p:sp>
      <p:sp>
        <p:nvSpPr>
          <p:cNvPr id="528" name="vs"/>
          <p:cNvSpPr txBox="1"/>
          <p:nvPr/>
        </p:nvSpPr>
        <p:spPr>
          <a:xfrm>
            <a:off x="11630392" y="460691"/>
            <a:ext cx="454266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vs</a:t>
            </a:r>
          </a:p>
        </p:txBody>
      </p:sp>
      <p:sp>
        <p:nvSpPr>
          <p:cNvPr id="529" name="Rettangolo"/>
          <p:cNvSpPr/>
          <p:nvPr/>
        </p:nvSpPr>
        <p:spPr>
          <a:xfrm>
            <a:off x="1313661" y="10765328"/>
            <a:ext cx="7505178" cy="1907716"/>
          </a:xfrm>
          <a:prstGeom prst="rect">
            <a:avLst/>
          </a:prstGeom>
          <a:solidFill>
            <a:srgbClr val="3C3C3C"/>
          </a:solidFill>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0" name="Rettangolo"/>
          <p:cNvSpPr/>
          <p:nvPr/>
        </p:nvSpPr>
        <p:spPr>
          <a:xfrm>
            <a:off x="15807833" y="10852999"/>
            <a:ext cx="7505178" cy="1907715"/>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1" name="L’output di Crepe risulta abbastanza robotico e presenta perfino un artefatto durante un acuto"/>
          <p:cNvSpPr txBox="1"/>
          <p:nvPr/>
        </p:nvSpPr>
        <p:spPr>
          <a:xfrm>
            <a:off x="1439480" y="10979659"/>
            <a:ext cx="7253539" cy="1479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300">
                <a:solidFill>
                  <a:srgbClr val="FFFFFF"/>
                </a:solidFill>
              </a:defRPr>
            </a:lvl1pPr>
          </a:lstStyle>
          <a:p>
            <a:pPr/>
            <a:r>
              <a:t>L’output di Crepe risulta abbastanza robotico e presenta perfino un artefatto durante un acuto</a:t>
            </a:r>
          </a:p>
        </p:txBody>
      </p:sp>
      <p:sp>
        <p:nvSpPr>
          <p:cNvPr id="532" name="Modello:"/>
          <p:cNvSpPr txBox="1"/>
          <p:nvPr/>
        </p:nvSpPr>
        <p:spPr>
          <a:xfrm>
            <a:off x="691845" y="13172031"/>
            <a:ext cx="1564792"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a:r>
              <a:t>Modello: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691" fill="hold"/>
                                        <p:tgtEl>
                                          <p:spTgt spid="52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9691" fill="hold"/>
                                        <p:tgtEl>
                                          <p:spTgt spid="5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525"/>
                </p:tgtEl>
              </p:cMediaNode>
            </p:audio>
            <p:audio isNarration="0">
              <p:cMediaNode mute="0" showWhenStopped="0" numSld="1" vol="100000">
                <p:cTn id="12" fill="hold" display="0">
                  <p:stCondLst>
                    <p:cond delay="indefinite"/>
                  </p:stCondLst>
                </p:cTn>
                <p:tgtEl>
                  <p:spTgt spid="5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Il tono di voce più nasale e tendente allo slang NewYorkese di Donald Trump rende il discorso meno solenne. Le intonazioni lo rendono quasi musicale."/>
          <p:cNvSpPr txBox="1"/>
          <p:nvPr/>
        </p:nvSpPr>
        <p:spPr>
          <a:xfrm>
            <a:off x="13727992" y="8131333"/>
            <a:ext cx="4319541" cy="37137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Il tono di voce più nasale e tendente allo slang NewYorkese di Donald Trump rende il discorso meno solenne. Le intonazioni lo rendono quasi musicale.</a:t>
            </a:r>
          </a:p>
        </p:txBody>
      </p:sp>
      <p:sp>
        <p:nvSpPr>
          <p:cNvPr id="535" name="Il tono di voce più deciso di Margaret Thatcher, caratterizzato dall’accento anglosassone, da un’impressione di un discorso più autoritario e risoluto."/>
          <p:cNvSpPr txBox="1"/>
          <p:nvPr/>
        </p:nvSpPr>
        <p:spPr>
          <a:xfrm>
            <a:off x="18708075" y="10313767"/>
            <a:ext cx="5550761" cy="32668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lvl1pPr>
          </a:lstStyle>
          <a:p>
            <a:pPr/>
            <a:r>
              <a:t>Il tono di voce più deciso di Margaret Thatcher, caratterizzato dall’accento anglosassone, da un’impressione di un discorso più autoritario e risoluto. </a:t>
            </a:r>
          </a:p>
        </p:txBody>
      </p:sp>
      <p:sp>
        <p:nvSpPr>
          <p:cNvPr id="536" name="https://huggingface.co/Coolwowsocoolwow/Donald-J.-Trump"/>
          <p:cNvSpPr txBox="1"/>
          <p:nvPr/>
        </p:nvSpPr>
        <p:spPr>
          <a:xfrm>
            <a:off x="9432513" y="12752513"/>
            <a:ext cx="853531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https://huggingface.co/Coolwowsocoolwow/Donald-J.-Trump</a:t>
            </a:r>
          </a:p>
        </p:txBody>
      </p:sp>
      <p:sp>
        <p:nvSpPr>
          <p:cNvPr id="537" name="https://huggingface.co/creded/RishiSunakRVC/main/MargaretThatcher.zip"/>
          <p:cNvSpPr txBox="1"/>
          <p:nvPr/>
        </p:nvSpPr>
        <p:spPr>
          <a:xfrm>
            <a:off x="8167199" y="13103006"/>
            <a:ext cx="9800630" cy="4490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https://huggingface.co/creded/RishiSunakRVC/main/MargaretThatcher.zip</a:t>
            </a:r>
          </a:p>
        </p:txBody>
      </p:sp>
      <p:sp>
        <p:nvSpPr>
          <p:cNvPr id="538" name="Esempio 2 - “I HAVE A DREAM”"/>
          <p:cNvSpPr txBox="1"/>
          <p:nvPr>
            <p:ph type="title"/>
          </p:nvPr>
        </p:nvSpPr>
        <p:spPr>
          <a:xfrm>
            <a:off x="615937" y="468685"/>
            <a:ext cx="21126099" cy="1433164"/>
          </a:xfrm>
          <a:prstGeom prst="rect">
            <a:avLst/>
          </a:prstGeom>
        </p:spPr>
        <p:txBody>
          <a:bodyPr/>
          <a:lstStyle/>
          <a:p>
            <a:pPr/>
            <a:r>
              <a:t>Esempio 2 - “I HAVE A DREAM”</a:t>
            </a:r>
          </a:p>
        </p:txBody>
      </p:sp>
      <p:sp>
        <p:nvSpPr>
          <p:cNvPr id="539" name="Cerchio"/>
          <p:cNvSpPr/>
          <p:nvPr/>
        </p:nvSpPr>
        <p:spPr>
          <a:xfrm>
            <a:off x="18994939" y="455688"/>
            <a:ext cx="4013201" cy="4013201"/>
          </a:xfrm>
          <a:prstGeom prst="ellipse">
            <a:avLst/>
          </a:prstGeom>
          <a:solidFill>
            <a:srgbClr val="818790"/>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40" name="Ovale"/>
          <p:cNvSpPr/>
          <p:nvPr/>
        </p:nvSpPr>
        <p:spPr>
          <a:xfrm>
            <a:off x="19346398" y="2860688"/>
            <a:ext cx="3270773" cy="1671431"/>
          </a:xfrm>
          <a:prstGeom prst="ellipse">
            <a:avLst/>
          </a:prstGeom>
          <a:solidFill>
            <a:srgbClr val="13131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41" name="1452801853_6148.png" descr="1452801853_6148.png"/>
          <p:cNvPicPr>
            <a:picLocks noChangeAspect="1"/>
          </p:cNvPicPr>
          <p:nvPr/>
        </p:nvPicPr>
        <p:blipFill>
          <a:blip r:embed="rId2">
            <a:extLst/>
          </a:blip>
          <a:stretch>
            <a:fillRect/>
          </a:stretch>
        </p:blipFill>
        <p:spPr>
          <a:xfrm>
            <a:off x="19208770" y="1110051"/>
            <a:ext cx="4013201" cy="2508251"/>
          </a:xfrm>
          <a:prstGeom prst="rect">
            <a:avLst/>
          </a:prstGeom>
          <a:ln w="12700">
            <a:miter lim="400000"/>
          </a:ln>
        </p:spPr>
      </p:pic>
      <p:sp>
        <p:nvSpPr>
          <p:cNvPr id="542" name="Cerchio"/>
          <p:cNvSpPr/>
          <p:nvPr/>
        </p:nvSpPr>
        <p:spPr>
          <a:xfrm>
            <a:off x="13878672" y="3210723"/>
            <a:ext cx="4018181" cy="4013201"/>
          </a:xfrm>
          <a:prstGeom prst="ellipse">
            <a:avLst/>
          </a:prstGeom>
          <a:solidFill>
            <a:srgbClr val="ED220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3" name="Ovale"/>
          <p:cNvSpPr/>
          <p:nvPr/>
        </p:nvSpPr>
        <p:spPr>
          <a:xfrm>
            <a:off x="14455277" y="5702460"/>
            <a:ext cx="2864968" cy="1521464"/>
          </a:xfrm>
          <a:prstGeom prst="ellipse">
            <a:avLst/>
          </a:prstGeom>
          <a:solidFill>
            <a:srgbClr val="1B1E2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44" name="donald-trump-5155123_1280-copy.png" descr="donald-trump-5155123_1280-copy.png"/>
          <p:cNvPicPr>
            <a:picLocks noChangeAspect="1"/>
          </p:cNvPicPr>
          <p:nvPr/>
        </p:nvPicPr>
        <p:blipFill>
          <a:blip r:embed="rId3">
            <a:extLst/>
          </a:blip>
          <a:srcRect l="34600" t="0" r="0" b="0"/>
          <a:stretch>
            <a:fillRect/>
          </a:stretch>
        </p:blipFill>
        <p:spPr>
          <a:xfrm>
            <a:off x="13931073" y="3674273"/>
            <a:ext cx="3791746" cy="3086143"/>
          </a:xfrm>
          <a:prstGeom prst="rect">
            <a:avLst/>
          </a:prstGeom>
          <a:ln w="12700">
            <a:miter lim="400000"/>
          </a:ln>
        </p:spPr>
      </p:pic>
      <p:sp>
        <p:nvSpPr>
          <p:cNvPr id="545" name="Cerchio"/>
          <p:cNvSpPr/>
          <p:nvPr/>
        </p:nvSpPr>
        <p:spPr>
          <a:xfrm>
            <a:off x="13718967" y="2881491"/>
            <a:ext cx="4280220" cy="4278402"/>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6" name="Rettangolo"/>
          <p:cNvSpPr/>
          <p:nvPr/>
        </p:nvSpPr>
        <p:spPr>
          <a:xfrm>
            <a:off x="17317096" y="6254185"/>
            <a:ext cx="812820" cy="870331"/>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7" name="Ovale"/>
          <p:cNvSpPr/>
          <p:nvPr/>
        </p:nvSpPr>
        <p:spPr>
          <a:xfrm>
            <a:off x="18681639" y="184921"/>
            <a:ext cx="4639800" cy="4554734"/>
          </a:xfrm>
          <a:prstGeom prst="ellipse">
            <a:avLst/>
          </a:prstGeom>
          <a:ln w="5715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8" name="Martin Luther King Jr."/>
          <p:cNvSpPr txBox="1"/>
          <p:nvPr/>
        </p:nvSpPr>
        <p:spPr>
          <a:xfrm>
            <a:off x="19522907" y="4604028"/>
            <a:ext cx="363488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Martin Luther King Jr.</a:t>
            </a:r>
          </a:p>
        </p:txBody>
      </p:sp>
      <p:sp>
        <p:nvSpPr>
          <p:cNvPr id="549" name="Donald Trump"/>
          <p:cNvSpPr txBox="1"/>
          <p:nvPr/>
        </p:nvSpPr>
        <p:spPr>
          <a:xfrm>
            <a:off x="14616648" y="7215483"/>
            <a:ext cx="242059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Donald Trump</a:t>
            </a:r>
          </a:p>
        </p:txBody>
      </p:sp>
      <p:sp>
        <p:nvSpPr>
          <p:cNvPr id="550" name="Cerchio"/>
          <p:cNvSpPr/>
          <p:nvPr/>
        </p:nvSpPr>
        <p:spPr>
          <a:xfrm>
            <a:off x="18971331" y="5676976"/>
            <a:ext cx="4018181" cy="4013201"/>
          </a:xfrm>
          <a:prstGeom prst="ellipse">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51" name="Ovale"/>
          <p:cNvSpPr/>
          <p:nvPr/>
        </p:nvSpPr>
        <p:spPr>
          <a:xfrm>
            <a:off x="19146922" y="7925252"/>
            <a:ext cx="3666997" cy="1772742"/>
          </a:xfrm>
          <a:prstGeom prst="ellipse">
            <a:avLst/>
          </a:prstGeom>
          <a:solidFill>
            <a:srgbClr val="19187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52" name="IMG_4359.PNG" descr="IMG_4359.PNG"/>
          <p:cNvPicPr>
            <a:picLocks noChangeAspect="1"/>
          </p:cNvPicPr>
          <p:nvPr/>
        </p:nvPicPr>
        <p:blipFill>
          <a:blip r:embed="rId4">
            <a:alphaModFix amt="85923"/>
            <a:extLst/>
          </a:blip>
          <a:stretch>
            <a:fillRect/>
          </a:stretch>
        </p:blipFill>
        <p:spPr>
          <a:xfrm>
            <a:off x="18462983" y="5888757"/>
            <a:ext cx="5098376" cy="3398918"/>
          </a:xfrm>
          <a:prstGeom prst="rect">
            <a:avLst/>
          </a:prstGeom>
          <a:ln w="12700">
            <a:miter lim="400000"/>
          </a:ln>
        </p:spPr>
      </p:pic>
      <p:sp>
        <p:nvSpPr>
          <p:cNvPr id="553" name="Cerchio"/>
          <p:cNvSpPr/>
          <p:nvPr/>
        </p:nvSpPr>
        <p:spPr>
          <a:xfrm>
            <a:off x="18932497" y="5512626"/>
            <a:ext cx="4280219" cy="4278401"/>
          </a:xfrm>
          <a:prstGeom prst="ellipse">
            <a:avLst/>
          </a:prstGeom>
          <a:ln w="4318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4" name="Margaret Thatcher"/>
          <p:cNvSpPr txBox="1"/>
          <p:nvPr/>
        </p:nvSpPr>
        <p:spPr>
          <a:xfrm>
            <a:off x="19512976" y="9720324"/>
            <a:ext cx="311926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Margaret Thatcher</a:t>
            </a:r>
          </a:p>
        </p:txBody>
      </p:sp>
      <p:sp>
        <p:nvSpPr>
          <p:cNvPr id="555" name="Linea"/>
          <p:cNvSpPr/>
          <p:nvPr/>
        </p:nvSpPr>
        <p:spPr>
          <a:xfrm flipV="1">
            <a:off x="18509432" y="8776687"/>
            <a:ext cx="1" cy="4904069"/>
          </a:xfrm>
          <a:prstGeom prst="line">
            <a:avLst/>
          </a:prstGeom>
          <a:ln w="25400">
            <a:solidFill>
              <a:srgbClr val="000000"/>
            </a:solidFill>
            <a:miter lim="400000"/>
          </a:ln>
        </p:spPr>
        <p:txBody>
          <a:bodyPr lIns="50800" tIns="50800" rIns="50800" bIns="50800" anchor="ctr"/>
          <a:lstStyle/>
          <a:p>
            <a:pPr/>
          </a:p>
        </p:txBody>
      </p:sp>
      <p:sp>
        <p:nvSpPr>
          <p:cNvPr id="556" name="Linea"/>
          <p:cNvSpPr/>
          <p:nvPr/>
        </p:nvSpPr>
        <p:spPr>
          <a:xfrm flipV="1">
            <a:off x="12924593" y="3311308"/>
            <a:ext cx="1" cy="8487494"/>
          </a:xfrm>
          <a:prstGeom prst="line">
            <a:avLst/>
          </a:prstGeom>
          <a:ln w="25400">
            <a:solidFill>
              <a:srgbClr val="000000"/>
            </a:solidFill>
            <a:miter lim="400000"/>
          </a:ln>
        </p:spPr>
        <p:txBody>
          <a:bodyPr lIns="50800" tIns="50800" rIns="50800" bIns="50800" anchor="ctr"/>
          <a:lstStyle/>
          <a:p>
            <a:pPr/>
          </a:p>
        </p:txBody>
      </p:sp>
      <p:sp>
        <p:nvSpPr>
          <p:cNvPr id="557" name="Ho voluto creare questo esempio per verificare quanto la percezione delle parole e del loro impatto cambi a seconda dello speaker.…"/>
          <p:cNvSpPr txBox="1"/>
          <p:nvPr/>
        </p:nvSpPr>
        <p:spPr>
          <a:xfrm>
            <a:off x="642701" y="2057781"/>
            <a:ext cx="11327814" cy="11188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Ho voluto creare questo esempio per verificare quanto la percezione delle parole e del loro impatto cambi a seconda dello speaker.</a:t>
            </a:r>
          </a:p>
          <a:p>
            <a:pPr>
              <a:spcBef>
                <a:spcPts val="2800"/>
              </a:spcBef>
              <a:defRPr sz="3400"/>
            </a:pPr>
            <a:r>
              <a:t>La scelta del discorso “I Have a Dream”, è motivata dal fatto che ha una forte carica emotiva, che consente di esplorare come il tono e la personalità dello speaker percepiti possano influenzare il coinvolgimento emotivo degli ascoltatori.</a:t>
            </a:r>
          </a:p>
          <a:p>
            <a:pPr>
              <a:spcBef>
                <a:spcPts val="2800"/>
              </a:spcBef>
              <a:defRPr sz="3400"/>
            </a:pPr>
            <a:r>
              <a:t>Anche se le parole rimangono le stesse, la percezione del contenuto può variare significativamente. Martin Luther King Jr. è noto per il suo tono appassionato e ritmico, mentre Donald Trump e Margaret Thatcher hanno stili vocali distinti che potrebbero alterare la percezione del discorso. </a:t>
            </a:r>
          </a:p>
          <a:p>
            <a:pPr>
              <a:spcBef>
                <a:spcPts val="2800"/>
              </a:spcBef>
              <a:defRPr sz="3400"/>
            </a:pPr>
            <a:r>
              <a:t>Tuttavia, l’emozione insita nel contenuto e nell’enfasi del discorso rimane presente. Le parole e le idee di King trasmettono un messaggio potente che è percepibile anche in voci diverse, nonostante l’interpretazione emotiva potrebbe essere influenzata dal modo in cui la nuova voce trasmette il messaggio.</a:t>
            </a:r>
          </a:p>
        </p:txBody>
      </p:sp>
      <p:pic>
        <p:nvPicPr>
          <p:cNvPr id="558" name="Speech_ORIGINAL.mp3" descr="Speech_ORIGINAL.mp3"/>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1803320" y="288825"/>
            <a:ext cx="571501" cy="571501"/>
          </a:xfrm>
          <a:prstGeom prst="rect">
            <a:avLst/>
          </a:prstGeom>
          <a:ln w="12700">
            <a:miter lim="400000"/>
          </a:ln>
        </p:spPr>
      </p:pic>
      <p:pic>
        <p:nvPicPr>
          <p:cNvPr id="559" name="Speech_TRUMP.mp3" descr="Speech_TRUMP.mp3"/>
          <p:cNvPicPr>
            <a:picLocks noChangeAspect="0"/>
          </p:cNvPicPr>
          <p:nvPr>
            <a:audioFile r:link="rId8"/>
            <p:extLst>
              <p:ext uri="{DAA4B4D4-6D71-4841-9C94-3DE7FCFB9230}">
                <p14:media xmlns:p14="http://schemas.microsoft.com/office/powerpoint/2010/main" r:embed="rId9"/>
              </p:ext>
            </p:extLst>
          </p:nvPr>
        </p:nvPicPr>
        <p:blipFill>
          <a:blip r:embed="rId7">
            <a:extLst/>
          </a:blip>
          <a:stretch>
            <a:fillRect/>
          </a:stretch>
        </p:blipFill>
        <p:spPr>
          <a:xfrm>
            <a:off x="16912332" y="3069927"/>
            <a:ext cx="571501" cy="571501"/>
          </a:xfrm>
          <a:prstGeom prst="rect">
            <a:avLst/>
          </a:prstGeom>
          <a:ln w="12700">
            <a:miter lim="400000"/>
          </a:ln>
        </p:spPr>
      </p:pic>
      <p:pic>
        <p:nvPicPr>
          <p:cNvPr id="560" name="Speech_THATCHER.mp3" descr="Speech_THATCHER.mp3"/>
          <p:cNvPicPr>
            <a:picLocks noChangeAspect="0"/>
          </p:cNvPicPr>
          <p:nvPr>
            <a:audioFile r:link="rId10"/>
            <p:extLst>
              <p:ext uri="{DAA4B4D4-6D71-4841-9C94-3DE7FCFB9230}">
                <p14:media xmlns:p14="http://schemas.microsoft.com/office/powerpoint/2010/main" r:embed="rId11"/>
              </p:ext>
            </p:extLst>
          </p:nvPr>
        </p:nvPicPr>
        <p:blipFill>
          <a:blip r:embed="rId7">
            <a:extLst/>
          </a:blip>
          <a:stretch>
            <a:fillRect/>
          </a:stretch>
        </p:blipFill>
        <p:spPr>
          <a:xfrm>
            <a:off x="22191960" y="6190059"/>
            <a:ext cx="571501" cy="571501"/>
          </a:xfrm>
          <a:prstGeom prst="rect">
            <a:avLst/>
          </a:prstGeom>
          <a:ln w="12700">
            <a:miter lim="400000"/>
          </a:ln>
        </p:spPr>
      </p:pic>
      <p:sp>
        <p:nvSpPr>
          <p:cNvPr id="561" name="Modelli:"/>
          <p:cNvSpPr txBox="1"/>
          <p:nvPr/>
        </p:nvSpPr>
        <p:spPr>
          <a:xfrm>
            <a:off x="16936496" y="12344616"/>
            <a:ext cx="1564793" cy="436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a:r>
              <a:t>Modelli: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65" fill="hold"/>
                                        <p:tgtEl>
                                          <p:spTgt spid="55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6065" fill="hold"/>
                                        <p:tgtEl>
                                          <p:spTgt spid="559"/>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17057" fill="hold"/>
                                        <p:tgtEl>
                                          <p:spTgt spid="5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5" fill="hold" display="0">
                  <p:stCondLst>
                    <p:cond delay="indefinite"/>
                  </p:stCondLst>
                </p:cTn>
                <p:tgtEl>
                  <p:spTgt spid="558"/>
                </p:tgtEl>
              </p:cMediaNode>
            </p:audio>
            <p:audio isNarration="0">
              <p:cMediaNode mute="0" showWhenStopped="0" numSld="1" vol="100000">
                <p:cTn id="16" fill="hold" display="0">
                  <p:stCondLst>
                    <p:cond delay="indefinite"/>
                  </p:stCondLst>
                </p:cTn>
                <p:tgtEl>
                  <p:spTgt spid="559"/>
                </p:tgtEl>
              </p:cMediaNode>
            </p:audio>
            <p:audio isNarration="0">
              <p:cMediaNode mute="0" showWhenStopped="0" numSld="1" vol="100000">
                <p:cTn id="17" fill="hold" display="0">
                  <p:stCondLst>
                    <p:cond delay="indefinite"/>
                  </p:stCondLst>
                </p:cTn>
                <p:tgtEl>
                  <p:spTgt spid="56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repe e RMVPE"/>
          <p:cNvSpPr txBox="1"/>
          <p:nvPr/>
        </p:nvSpPr>
        <p:spPr>
          <a:xfrm>
            <a:off x="4118686" y="8541955"/>
            <a:ext cx="3715208" cy="659471"/>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solidFill>
                  <a:srgbClr val="FFFFFF"/>
                </a:solidFill>
              </a:defRPr>
            </a:lvl1pPr>
          </a:lstStyle>
          <a:p>
            <a:pPr/>
            <a:r>
              <a:t>Crepe e RMVPE</a:t>
            </a:r>
          </a:p>
        </p:txBody>
      </p:sp>
      <p:pic>
        <p:nvPicPr>
          <p:cNvPr id="217" name="ai-microphone.jpg" descr="ai-microphone.jpg"/>
          <p:cNvPicPr>
            <a:picLocks noChangeAspect="1"/>
          </p:cNvPicPr>
          <p:nvPr/>
        </p:nvPicPr>
        <p:blipFill>
          <a:blip r:embed="rId2">
            <a:extLst/>
          </a:blip>
          <a:srcRect l="19425" t="0" r="41098" b="0"/>
          <a:stretch>
            <a:fillRect/>
          </a:stretch>
        </p:blipFill>
        <p:spPr>
          <a:xfrm>
            <a:off x="14730616" y="-53181"/>
            <a:ext cx="9700481" cy="13822231"/>
          </a:xfrm>
          <a:prstGeom prst="rect">
            <a:avLst/>
          </a:prstGeom>
          <a:ln w="12700">
            <a:miter lim="400000"/>
          </a:ln>
        </p:spPr>
      </p:pic>
      <p:sp>
        <p:nvSpPr>
          <p:cNvPr id="218" name="Introduzione;…"/>
          <p:cNvSpPr txBox="1"/>
          <p:nvPr/>
        </p:nvSpPr>
        <p:spPr>
          <a:xfrm>
            <a:off x="956082" y="1952548"/>
            <a:ext cx="13210593" cy="2859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51958" indent="-851958">
              <a:lnSpc>
                <a:spcPct val="80000"/>
              </a:lnSpc>
              <a:spcBef>
                <a:spcPts val="3400"/>
              </a:spcBef>
              <a:buSzPct val="100000"/>
              <a:buAutoNum type="arabicPeriod" startAt="1"/>
              <a:defRPr sz="3700"/>
            </a:pPr>
            <a:r>
              <a:t>Introduzione;</a:t>
            </a:r>
          </a:p>
          <a:p>
            <a:pPr marL="851958" indent="-851958">
              <a:lnSpc>
                <a:spcPct val="80000"/>
              </a:lnSpc>
              <a:spcBef>
                <a:spcPts val="3400"/>
              </a:spcBef>
              <a:buSzPct val="100000"/>
              <a:buAutoNum type="arabicPeriod" startAt="1"/>
              <a:defRPr sz="3700"/>
            </a:pPr>
            <a:r>
              <a:t>Descrizione e parallelismi tra la percezione uditiva e il modello RVC;</a:t>
            </a:r>
          </a:p>
          <a:p>
            <a:pPr marL="851958" indent="-851958">
              <a:lnSpc>
                <a:spcPct val="80000"/>
              </a:lnSpc>
              <a:spcBef>
                <a:spcPts val="3400"/>
              </a:spcBef>
              <a:buSzPct val="100000"/>
              <a:buAutoNum type="arabicPeriod" startAt="1"/>
              <a:defRPr sz="3700"/>
            </a:pPr>
            <a:r>
              <a:t>Reti neurali artificiali per Feature Extraction:</a:t>
            </a:r>
          </a:p>
        </p:txBody>
      </p:sp>
      <p:sp>
        <p:nvSpPr>
          <p:cNvPr id="219" name="4.   Analisi di output generati utilizzando Jupyter e Colab"/>
          <p:cNvSpPr txBox="1"/>
          <p:nvPr/>
        </p:nvSpPr>
        <p:spPr>
          <a:xfrm>
            <a:off x="830321" y="9580738"/>
            <a:ext cx="12461710" cy="647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lvl1pPr>
          </a:lstStyle>
          <a:p>
            <a:pPr/>
            <a:r>
              <a:t>4.   Analisi di output generati utilizzando Jupyter e Colab </a:t>
            </a:r>
          </a:p>
        </p:txBody>
      </p:sp>
      <p:sp>
        <p:nvSpPr>
          <p:cNvPr id="220" name="Modelli di Fundamental Frequency Extraction:"/>
          <p:cNvSpPr txBox="1"/>
          <p:nvPr/>
        </p:nvSpPr>
        <p:spPr>
          <a:xfrm>
            <a:off x="1778812" y="7876200"/>
            <a:ext cx="11565133" cy="7285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609600" indent="-609600">
              <a:buSzPct val="123000"/>
              <a:buChar char="•"/>
              <a:defRPr sz="3700"/>
            </a:lvl1pPr>
          </a:lstStyle>
          <a:p>
            <a:pPr/>
            <a:r>
              <a:t>Modelli di Fundamental Frequency Extraction:</a:t>
            </a:r>
          </a:p>
        </p:txBody>
      </p:sp>
      <p:sp>
        <p:nvSpPr>
          <p:cNvPr id="221" name="ContentVec"/>
          <p:cNvSpPr txBox="1"/>
          <p:nvPr/>
        </p:nvSpPr>
        <p:spPr>
          <a:xfrm>
            <a:off x="1876185" y="4888070"/>
            <a:ext cx="3457309" cy="659470"/>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defRPr b="1" sz="3700">
                <a:solidFill>
                  <a:srgbClr val="FFFFFF"/>
                </a:solidFill>
              </a:defRPr>
            </a:lvl1pPr>
          </a:lstStyle>
          <a:p>
            <a:pPr>
              <a:defRPr b="0"/>
            </a:pPr>
            <a:r>
              <a:rPr b="1"/>
              <a:t>ContentVec </a:t>
            </a:r>
          </a:p>
        </p:txBody>
      </p:sp>
      <p:sp>
        <p:nvSpPr>
          <p:cNvPr id="222" name="concetto di ‘disentanglement’ nelle SSL;"/>
          <p:cNvSpPr txBox="1"/>
          <p:nvPr/>
        </p:nvSpPr>
        <p:spPr>
          <a:xfrm>
            <a:off x="2548256" y="6290059"/>
            <a:ext cx="9145881"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71499" indent="-571499">
              <a:buSzPct val="123000"/>
              <a:buChar char="-"/>
              <a:defRPr sz="3700"/>
            </a:pPr>
            <a:r>
              <a:t>concetto di ‘</a:t>
            </a:r>
            <a:r>
              <a:rPr i="1"/>
              <a:t>disentanglement</a:t>
            </a:r>
            <a:r>
              <a:t>’ nelle SSL;</a:t>
            </a:r>
          </a:p>
        </p:txBody>
      </p:sp>
      <p:sp>
        <p:nvSpPr>
          <p:cNvPr id="223" name="approccio matematico;"/>
          <p:cNvSpPr txBox="1"/>
          <p:nvPr/>
        </p:nvSpPr>
        <p:spPr>
          <a:xfrm>
            <a:off x="2535358" y="6957881"/>
            <a:ext cx="553422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71499" indent="-571499">
              <a:buSzPct val="123000"/>
              <a:buChar char="-"/>
              <a:defRPr sz="3700"/>
            </a:lvl1pPr>
          </a:lstStyle>
          <a:p>
            <a:pPr/>
            <a:r>
              <a:t>approccio matematico;</a:t>
            </a:r>
          </a:p>
        </p:txBody>
      </p:sp>
      <p:sp>
        <p:nvSpPr>
          <p:cNvPr id="224" name="“I have a dream”: Martin Luther King vs Trump vs Thatcher."/>
          <p:cNvSpPr txBox="1"/>
          <p:nvPr/>
        </p:nvSpPr>
        <p:spPr>
          <a:xfrm>
            <a:off x="1618532" y="11637245"/>
            <a:ext cx="12249758" cy="728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66928" indent="-566928" defTabSz="2267655">
              <a:spcBef>
                <a:spcPts val="4100"/>
              </a:spcBef>
              <a:buSzPct val="123000"/>
              <a:buChar char="•"/>
              <a:defRPr sz="3441"/>
            </a:lvl1pPr>
          </a:lstStyle>
          <a:p>
            <a:pPr/>
            <a:r>
              <a:t>“I have a dream”: Martin Luther King vs Trump vs Thatcher.</a:t>
            </a:r>
          </a:p>
        </p:txBody>
      </p:sp>
      <p:sp>
        <p:nvSpPr>
          <p:cNvPr id="225" name="Il discorso è identico, ma l’impressione è uguale?"/>
          <p:cNvSpPr txBox="1"/>
          <p:nvPr/>
        </p:nvSpPr>
        <p:spPr>
          <a:xfrm>
            <a:off x="2313166" y="12177857"/>
            <a:ext cx="961606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Il discorso è identico, ma l’impressione è uguale?</a:t>
            </a:r>
          </a:p>
        </p:txBody>
      </p:sp>
      <p:sp>
        <p:nvSpPr>
          <p:cNvPr id="226" name="Meglio Crepe o RMVPE? Whitney Huston canta ‘Rolling in"/>
          <p:cNvSpPr txBox="1"/>
          <p:nvPr/>
        </p:nvSpPr>
        <p:spPr>
          <a:xfrm>
            <a:off x="1656632" y="10322385"/>
            <a:ext cx="11809493" cy="7285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54736" indent="-554736" defTabSz="2218888">
              <a:spcBef>
                <a:spcPts val="4000"/>
              </a:spcBef>
              <a:buSzPct val="123000"/>
              <a:buChar char="•"/>
              <a:defRPr sz="3367"/>
            </a:lvl1pPr>
          </a:lstStyle>
          <a:p>
            <a:pPr/>
            <a:r>
              <a:t>Meglio Crepe o RMVPE? Whitney Huston canta ‘Rolling in</a:t>
            </a:r>
          </a:p>
        </p:txBody>
      </p:sp>
      <p:sp>
        <p:nvSpPr>
          <p:cNvPr id="227" name="the Deep’ in entrambi i modelli"/>
          <p:cNvSpPr txBox="1"/>
          <p:nvPr/>
        </p:nvSpPr>
        <p:spPr>
          <a:xfrm>
            <a:off x="2236387" y="10853364"/>
            <a:ext cx="6233770"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the Deep’ in entrambi i modelli  </a:t>
            </a:r>
          </a:p>
        </p:txBody>
      </p:sp>
      <p:sp>
        <p:nvSpPr>
          <p:cNvPr id="228" name="Self-Supervised Learning (SSL) e"/>
          <p:cNvSpPr txBox="1"/>
          <p:nvPr/>
        </p:nvSpPr>
        <p:spPr>
          <a:xfrm>
            <a:off x="2537929" y="5617074"/>
            <a:ext cx="7743229"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71499" indent="-571499">
              <a:buSzPct val="123000"/>
              <a:buChar char="-"/>
              <a:defRPr sz="3700"/>
            </a:lvl1pPr>
          </a:lstStyle>
          <a:p>
            <a:pPr/>
            <a:r>
              <a:t>Self-Supervised Learning (SSL) e </a:t>
            </a:r>
          </a:p>
        </p:txBody>
      </p:sp>
      <p:sp>
        <p:nvSpPr>
          <p:cNvPr id="229" name="HuBERT"/>
          <p:cNvSpPr txBox="1"/>
          <p:nvPr/>
        </p:nvSpPr>
        <p:spPr>
          <a:xfrm>
            <a:off x="10220951" y="5628760"/>
            <a:ext cx="2125576" cy="659471"/>
          </a:xfrm>
          <a:prstGeom prst="rect">
            <a:avLst/>
          </a:prstGeom>
          <a:solidFill>
            <a:srgbClr val="2C2C2C"/>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solidFill>
                  <a:srgbClr val="FFFFFF"/>
                </a:solidFill>
              </a:defRPr>
            </a:lvl1pPr>
          </a:lstStyle>
          <a:p>
            <a:pPr/>
            <a:r>
              <a:t>HuBERT</a:t>
            </a:r>
          </a:p>
        </p:txBody>
      </p:sp>
      <p:sp>
        <p:nvSpPr>
          <p:cNvPr id="230" name="CONTENUTI"/>
          <p:cNvSpPr txBox="1"/>
          <p:nvPr/>
        </p:nvSpPr>
        <p:spPr>
          <a:xfrm>
            <a:off x="573881" y="804578"/>
            <a:ext cx="371520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CONTENUTI</a:t>
            </a:r>
          </a:p>
        </p:txBody>
      </p:sp>
      <p:sp>
        <p:nvSpPr>
          <p:cNvPr id="231" name="CNN in"/>
          <p:cNvSpPr txBox="1"/>
          <p:nvPr/>
        </p:nvSpPr>
        <p:spPr>
          <a:xfrm>
            <a:off x="2395658" y="8516555"/>
            <a:ext cx="1889583"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CNN in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2C2C"/>
        </a:solidFill>
      </p:bgPr>
    </p:bg>
    <p:spTree>
      <p:nvGrpSpPr>
        <p:cNvPr id="1" name=""/>
        <p:cNvGrpSpPr/>
        <p:nvPr/>
      </p:nvGrpSpPr>
      <p:grpSpPr>
        <a:xfrm>
          <a:off x="0" y="0"/>
          <a:ext cx="0" cy="0"/>
          <a:chOff x="0" y="0"/>
          <a:chExt cx="0" cy="0"/>
        </a:xfrm>
      </p:grpSpPr>
      <p:grpSp>
        <p:nvGrpSpPr>
          <p:cNvPr id="235" name="Rettangolo"/>
          <p:cNvGrpSpPr/>
          <p:nvPr/>
        </p:nvGrpSpPr>
        <p:grpSpPr>
          <a:xfrm>
            <a:off x="12541304" y="7180561"/>
            <a:ext cx="10345594" cy="5170046"/>
            <a:chOff x="0" y="0"/>
            <a:chExt cx="10345592" cy="5170045"/>
          </a:xfrm>
        </p:grpSpPr>
        <p:sp>
          <p:nvSpPr>
            <p:cNvPr id="234" name="Rettangolo"/>
            <p:cNvSpPr/>
            <p:nvPr/>
          </p:nvSpPr>
          <p:spPr>
            <a:xfrm>
              <a:off x="53881" y="53881"/>
              <a:ext cx="10237830" cy="5062284"/>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3" name="Rettangolo Rettangolo" descr="Rettangolo Rettangolo"/>
            <p:cNvPicPr>
              <a:picLocks noChangeAspect="0"/>
            </p:cNvPicPr>
            <p:nvPr/>
          </p:nvPicPr>
          <p:blipFill>
            <a:blip r:embed="rId2">
              <a:extLst/>
            </a:blip>
            <a:stretch>
              <a:fillRect/>
            </a:stretch>
          </p:blipFill>
          <p:spPr>
            <a:xfrm>
              <a:off x="-1" y="-1"/>
              <a:ext cx="10345594" cy="5170047"/>
            </a:xfrm>
            <a:prstGeom prst="rect">
              <a:avLst/>
            </a:prstGeom>
            <a:effectLst/>
          </p:spPr>
        </p:pic>
      </p:grpSp>
      <p:grpSp>
        <p:nvGrpSpPr>
          <p:cNvPr id="238" name="Rettangolo"/>
          <p:cNvGrpSpPr/>
          <p:nvPr/>
        </p:nvGrpSpPr>
        <p:grpSpPr>
          <a:xfrm>
            <a:off x="12506286" y="1735471"/>
            <a:ext cx="10314030" cy="5138484"/>
            <a:chOff x="0" y="0"/>
            <a:chExt cx="10314029" cy="5138482"/>
          </a:xfrm>
        </p:grpSpPr>
        <p:sp>
          <p:nvSpPr>
            <p:cNvPr id="237" name="Rettangolo"/>
            <p:cNvSpPr/>
            <p:nvPr/>
          </p:nvSpPr>
          <p:spPr>
            <a:xfrm>
              <a:off x="38100" y="38100"/>
              <a:ext cx="10237830" cy="5062283"/>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6" name="Rettangolo Rettangolo" descr="Rettangolo Rettangolo"/>
            <p:cNvPicPr>
              <a:picLocks noChangeAspect="0"/>
            </p:cNvPicPr>
            <p:nvPr/>
          </p:nvPicPr>
          <p:blipFill>
            <a:blip r:embed="rId3">
              <a:extLst/>
            </a:blip>
            <a:stretch>
              <a:fillRect/>
            </a:stretch>
          </p:blipFill>
          <p:spPr>
            <a:xfrm>
              <a:off x="0" y="0"/>
              <a:ext cx="10314030" cy="5138483"/>
            </a:xfrm>
            <a:prstGeom prst="rect">
              <a:avLst/>
            </a:prstGeom>
            <a:effectLst/>
          </p:spPr>
        </p:pic>
      </p:grpSp>
      <p:grpSp>
        <p:nvGrpSpPr>
          <p:cNvPr id="241" name="Rettangolo"/>
          <p:cNvGrpSpPr/>
          <p:nvPr/>
        </p:nvGrpSpPr>
        <p:grpSpPr>
          <a:xfrm>
            <a:off x="1012815" y="7196342"/>
            <a:ext cx="10314031" cy="5138484"/>
            <a:chOff x="0" y="0"/>
            <a:chExt cx="10314029" cy="5138482"/>
          </a:xfrm>
        </p:grpSpPr>
        <p:sp>
          <p:nvSpPr>
            <p:cNvPr id="240" name="Rettangolo"/>
            <p:cNvSpPr/>
            <p:nvPr/>
          </p:nvSpPr>
          <p:spPr>
            <a:xfrm>
              <a:off x="38100" y="38100"/>
              <a:ext cx="10237830" cy="5062283"/>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9" name="Rettangolo Rettangolo" descr="Rettangolo Rettangolo"/>
            <p:cNvPicPr>
              <a:picLocks noChangeAspect="0"/>
            </p:cNvPicPr>
            <p:nvPr/>
          </p:nvPicPr>
          <p:blipFill>
            <a:blip r:embed="rId3">
              <a:extLst/>
            </a:blip>
            <a:stretch>
              <a:fillRect/>
            </a:stretch>
          </p:blipFill>
          <p:spPr>
            <a:xfrm>
              <a:off x="0" y="0"/>
              <a:ext cx="10314030" cy="5138483"/>
            </a:xfrm>
            <a:prstGeom prst="rect">
              <a:avLst/>
            </a:prstGeom>
            <a:effectLst/>
          </p:spPr>
        </p:pic>
      </p:grpSp>
      <p:grpSp>
        <p:nvGrpSpPr>
          <p:cNvPr id="244" name="Rettangolo"/>
          <p:cNvGrpSpPr/>
          <p:nvPr/>
        </p:nvGrpSpPr>
        <p:grpSpPr>
          <a:xfrm>
            <a:off x="997034" y="1719690"/>
            <a:ext cx="10345593" cy="5170046"/>
            <a:chOff x="0" y="0"/>
            <a:chExt cx="10345592" cy="5170045"/>
          </a:xfrm>
        </p:grpSpPr>
        <p:sp>
          <p:nvSpPr>
            <p:cNvPr id="243" name="Rettangolo"/>
            <p:cNvSpPr/>
            <p:nvPr/>
          </p:nvSpPr>
          <p:spPr>
            <a:xfrm>
              <a:off x="53881" y="53881"/>
              <a:ext cx="10237830" cy="5062284"/>
            </a:xfrm>
            <a:prstGeom prst="rect">
              <a:avLst/>
            </a:prstGeom>
            <a:solidFill>
              <a:srgbClr val="FFFFFF"/>
            </a:solidFill>
            <a:ln>
              <a:noFill/>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42" name="Rettangolo Rettangolo" descr="Rettangolo Rettangolo"/>
            <p:cNvPicPr>
              <a:picLocks noChangeAspect="0"/>
            </p:cNvPicPr>
            <p:nvPr/>
          </p:nvPicPr>
          <p:blipFill>
            <a:blip r:embed="rId2">
              <a:extLst/>
            </a:blip>
            <a:stretch>
              <a:fillRect/>
            </a:stretch>
          </p:blipFill>
          <p:spPr>
            <a:xfrm>
              <a:off x="-1" y="-1"/>
              <a:ext cx="10345594" cy="5170047"/>
            </a:xfrm>
            <a:prstGeom prst="rect">
              <a:avLst/>
            </a:prstGeom>
            <a:effectLst/>
          </p:spPr>
        </p:pic>
      </p:grpSp>
      <p:sp>
        <p:nvSpPr>
          <p:cNvPr id="245" name="RVC basics"/>
          <p:cNvSpPr txBox="1"/>
          <p:nvPr>
            <p:ph type="title"/>
          </p:nvPr>
        </p:nvSpPr>
        <p:spPr>
          <a:xfrm>
            <a:off x="19343291" y="518450"/>
            <a:ext cx="21971001" cy="1433164"/>
          </a:xfrm>
          <a:prstGeom prst="rect">
            <a:avLst/>
          </a:prstGeom>
        </p:spPr>
        <p:txBody>
          <a:bodyPr/>
          <a:lstStyle>
            <a:lvl1pPr>
              <a:defRPr>
                <a:solidFill>
                  <a:srgbClr val="489DEC"/>
                </a:solidFill>
              </a:defRPr>
            </a:lvl1pPr>
          </a:lstStyle>
          <a:p>
            <a:pPr/>
            <a:r>
              <a:t>RVC basics</a:t>
            </a:r>
          </a:p>
        </p:txBody>
      </p:sp>
      <p:sp>
        <p:nvSpPr>
          <p:cNvPr id="246" name="Retrieval-based Voice Conversion è il software open source attualmente più utilizzato per fare AI voice cloning, sviluppato da RVC-Project team nel 2024. É scritto in linguaggio Python e il repository è situato su Github."/>
          <p:cNvSpPr txBox="1"/>
          <p:nvPr/>
        </p:nvSpPr>
        <p:spPr>
          <a:xfrm>
            <a:off x="1342445" y="3138330"/>
            <a:ext cx="9129218" cy="3098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pPr>
            <a:r>
              <a:t>Retrieval-based Voice Conversion è il software open source attualmente più utilizzato per fare AI voice cloning, sviluppato da </a:t>
            </a:r>
            <a:r>
              <a:rPr u="sng">
                <a:hlinkClick r:id="rId4" invalidUrl="" action="" tgtFrame="" tooltip="" history="1" highlightClick="0" endSnd="0"/>
              </a:rPr>
              <a:t>RVC-Project team</a:t>
            </a:r>
            <a:r>
              <a:t> nel 2024. É scritto in linguaggio Python e il repository è situato su Github.</a:t>
            </a:r>
          </a:p>
        </p:txBody>
      </p:sp>
      <p:sp>
        <p:nvSpPr>
          <p:cNvPr id="247" name="https://medium.com/axinc-ai/rvc-an-ai-powered-voice-changer-39927cc83bee"/>
          <p:cNvSpPr txBox="1"/>
          <p:nvPr/>
        </p:nvSpPr>
        <p:spPr>
          <a:xfrm>
            <a:off x="362832" y="13132626"/>
            <a:ext cx="11323321"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818790"/>
                </a:solidFill>
              </a:defRPr>
            </a:lvl1pPr>
          </a:lstStyle>
          <a:p>
            <a:pPr/>
            <a:r>
              <a:t>https://medium.com/axinc-ai/rvc-an-ai-powered-voice-changer-39927cc83bee</a:t>
            </a:r>
          </a:p>
        </p:txBody>
      </p:sp>
      <p:sp>
        <p:nvSpPr>
          <p:cNvPr id="248" name="Cos’è RVC?"/>
          <p:cNvSpPr txBox="1"/>
          <p:nvPr/>
        </p:nvSpPr>
        <p:spPr>
          <a:xfrm>
            <a:off x="1157632" y="2030099"/>
            <a:ext cx="7053619" cy="1031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10" sz="5500"/>
            </a:lvl1pPr>
          </a:lstStyle>
          <a:p>
            <a:pPr/>
            <a:r>
              <a:t>Cos’è RVC? </a:t>
            </a:r>
          </a:p>
        </p:txBody>
      </p:sp>
      <p:sp>
        <p:nvSpPr>
          <p:cNvPr id="249" name="Quali sono i vantaggi rispetto a Text-to-Speech (TTS)?"/>
          <p:cNvSpPr txBox="1"/>
          <p:nvPr/>
        </p:nvSpPr>
        <p:spPr>
          <a:xfrm>
            <a:off x="1215193" y="7380345"/>
            <a:ext cx="954382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096971">
              <a:lnSpc>
                <a:spcPct val="80000"/>
              </a:lnSpc>
              <a:spcBef>
                <a:spcPts val="0"/>
              </a:spcBef>
              <a:defRPr b="1" spc="-96" sz="4816"/>
            </a:lvl1pPr>
          </a:lstStyle>
          <a:p>
            <a:pPr/>
            <a:r>
              <a:t>Quali sono i vantaggi rispetto a Text-to-Speech (TTS)? </a:t>
            </a:r>
          </a:p>
        </p:txBody>
      </p:sp>
      <p:sp>
        <p:nvSpPr>
          <p:cNvPr id="250" name="RVC lavora speech-to-speech, quindi riesce a mantenere la modulazione, il timbro e gli attributi vocali dell’interlocutore originario. Questo lo rende perfetto in caso di audio caratterizzati da tono emotivo, come le canzoni o i discorsi."/>
          <p:cNvSpPr txBox="1"/>
          <p:nvPr/>
        </p:nvSpPr>
        <p:spPr>
          <a:xfrm>
            <a:off x="1397920" y="8869539"/>
            <a:ext cx="9543820" cy="3098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RVC lavora speech-to-speech, quindi riesce a mantenere la modulazione, il timbro e gli attributi vocali dell’interlocutore originario. Questo lo rende perfetto in caso di audio caratterizzati da tono emotivo, come le canzoni o i discorsi.</a:t>
            </a:r>
          </a:p>
        </p:txBody>
      </p:sp>
      <p:sp>
        <p:nvSpPr>
          <p:cNvPr id="251" name="RVC estrae le proprietà misurabili (feature) dalla voce originale e dalla voce target, poi recupera e combina i campioni audio più simili, sintetizzando la voce target senza utilizzare grandi database paralleli."/>
          <p:cNvSpPr txBox="1"/>
          <p:nvPr/>
        </p:nvSpPr>
        <p:spPr>
          <a:xfrm>
            <a:off x="12891391" y="3109381"/>
            <a:ext cx="8626936" cy="3168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lvl1pPr>
          </a:lstStyle>
          <a:p>
            <a:pPr/>
            <a:r>
              <a:t>RVC estrae le proprietà misurabili (feature) dalla voce originale e dalla voce target, poi recupera e combina i campioni audio più simili, sintetizzando la voce target senza utilizzare grandi database paralleli.</a:t>
            </a:r>
          </a:p>
        </p:txBody>
      </p:sp>
      <p:sp>
        <p:nvSpPr>
          <p:cNvPr id="252" name="Come funziona?"/>
          <p:cNvSpPr txBox="1"/>
          <p:nvPr/>
        </p:nvSpPr>
        <p:spPr>
          <a:xfrm>
            <a:off x="12895324" y="2030099"/>
            <a:ext cx="7053618" cy="1031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10" sz="5500"/>
            </a:lvl1pPr>
          </a:lstStyle>
          <a:p>
            <a:pPr/>
            <a:r>
              <a:t>Come funziona?</a:t>
            </a:r>
          </a:p>
        </p:txBody>
      </p:sp>
      <p:sp>
        <p:nvSpPr>
          <p:cNvPr id="253" name="https://docs.applio.org/faq"/>
          <p:cNvSpPr txBox="1"/>
          <p:nvPr/>
        </p:nvSpPr>
        <p:spPr>
          <a:xfrm>
            <a:off x="362832" y="12774426"/>
            <a:ext cx="3903981"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818790"/>
                </a:solidFill>
              </a:defRPr>
            </a:lvl1pPr>
          </a:lstStyle>
          <a:p>
            <a:pPr/>
            <a:r>
              <a:t>https://docs.applio.org/faq</a:t>
            </a:r>
          </a:p>
        </p:txBody>
      </p:sp>
      <p:sp>
        <p:nvSpPr>
          <p:cNvPr id="254" name="A differenza dei voice changer tradizionali, che hanno bisogno di due modelli vocali, RVC richiede solo il modello PyTorch della voce target oltre all’audio da convertire. Questa ottimizzazione deriva dall’uso della RNA ‘ContentVec’, che permette la conv"/>
          <p:cNvSpPr txBox="1"/>
          <p:nvPr/>
        </p:nvSpPr>
        <p:spPr>
          <a:xfrm>
            <a:off x="12879542" y="8335717"/>
            <a:ext cx="9719917" cy="35915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A differenza dei voice changer tradizionali, che hanno bisogno di due modelli vocali, RVC richiede solo il modello PyTorch della voce target oltre all’audio da convertire. Questa ottimizzazione deriva dall’uso della RNA ‘ContentVec’, che permette la conversione da qualsiasi voce alla voce desiderata.</a:t>
            </a:r>
          </a:p>
        </p:txBody>
      </p:sp>
      <p:sp>
        <p:nvSpPr>
          <p:cNvPr id="255" name="Requisiti"/>
          <p:cNvSpPr txBox="1"/>
          <p:nvPr/>
        </p:nvSpPr>
        <p:spPr>
          <a:xfrm>
            <a:off x="12752302" y="7381123"/>
            <a:ext cx="6421962" cy="9357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413955">
              <a:lnSpc>
                <a:spcPct val="80000"/>
              </a:lnSpc>
              <a:spcBef>
                <a:spcPts val="0"/>
              </a:spcBef>
              <a:defRPr b="1" spc="-108" sz="5445"/>
            </a:lvl1pPr>
          </a:lstStyle>
          <a:p>
            <a:pPr/>
            <a:r>
              <a:t>Requisiti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alla percezione umana…"/>
          <p:cNvSpPr txBox="1"/>
          <p:nvPr>
            <p:ph type="title"/>
          </p:nvPr>
        </p:nvSpPr>
        <p:spPr>
          <a:xfrm>
            <a:off x="456063" y="270426"/>
            <a:ext cx="21971001" cy="1433164"/>
          </a:xfrm>
          <a:prstGeom prst="rect">
            <a:avLst/>
          </a:prstGeom>
        </p:spPr>
        <p:txBody>
          <a:bodyPr/>
          <a:lstStyle/>
          <a:p>
            <a:pPr/>
            <a:r>
              <a:t>Dalla percezione umana… </a:t>
            </a:r>
          </a:p>
        </p:txBody>
      </p:sp>
      <p:pic>
        <p:nvPicPr>
          <p:cNvPr id="258" name="MeasurePerceive.jpg" descr="MeasurePerceive.jpg"/>
          <p:cNvPicPr>
            <a:picLocks noChangeAspect="1"/>
          </p:cNvPicPr>
          <p:nvPr/>
        </p:nvPicPr>
        <p:blipFill>
          <a:blip r:embed="rId2">
            <a:extLst/>
          </a:blip>
          <a:stretch>
            <a:fillRect/>
          </a:stretch>
        </p:blipFill>
        <p:spPr>
          <a:xfrm>
            <a:off x="13934929" y="800730"/>
            <a:ext cx="10040275" cy="10040275"/>
          </a:xfrm>
          <a:prstGeom prst="rect">
            <a:avLst/>
          </a:prstGeom>
          <a:ln w="12700">
            <a:miter lim="400000"/>
          </a:ln>
        </p:spPr>
      </p:pic>
      <p:sp>
        <p:nvSpPr>
          <p:cNvPr id="259" name="https://pressbooks.pub/sound/chapter/measurement-and-perception/"/>
          <p:cNvSpPr txBox="1"/>
          <p:nvPr/>
        </p:nvSpPr>
        <p:spPr>
          <a:xfrm>
            <a:off x="551709" y="13126923"/>
            <a:ext cx="10053956"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5E5E5E"/>
                </a:solidFill>
              </a:defRPr>
            </a:lvl1pPr>
          </a:lstStyle>
          <a:p>
            <a:pPr/>
            <a:r>
              <a:t>https://pressbooks.pub/sound/chapter/measurement-and-perception/</a:t>
            </a:r>
          </a:p>
        </p:txBody>
      </p:sp>
      <p:pic>
        <p:nvPicPr>
          <p:cNvPr id="260" name="sound-wave-vector-40480940.jpg" descr="sound-wave-vector-40480940.jpg"/>
          <p:cNvPicPr>
            <a:picLocks noChangeAspect="1"/>
          </p:cNvPicPr>
          <p:nvPr/>
        </p:nvPicPr>
        <p:blipFill>
          <a:blip r:embed="rId3">
            <a:extLst/>
          </a:blip>
          <a:stretch>
            <a:fillRect/>
          </a:stretch>
        </p:blipFill>
        <p:spPr>
          <a:xfrm>
            <a:off x="1844033" y="7351123"/>
            <a:ext cx="6398585" cy="3199293"/>
          </a:xfrm>
          <a:prstGeom prst="rect">
            <a:avLst/>
          </a:prstGeom>
          <a:ln w="12700">
            <a:miter lim="400000"/>
          </a:ln>
        </p:spPr>
      </p:pic>
      <p:sp>
        <p:nvSpPr>
          <p:cNvPr id="261" name="Linea"/>
          <p:cNvSpPr/>
          <p:nvPr/>
        </p:nvSpPr>
        <p:spPr>
          <a:xfrm flipV="1">
            <a:off x="13113482" y="5301996"/>
            <a:ext cx="1830372" cy="3105526"/>
          </a:xfrm>
          <a:prstGeom prst="line">
            <a:avLst/>
          </a:prstGeom>
          <a:ln w="25400">
            <a:solidFill>
              <a:srgbClr val="000000"/>
            </a:solidFill>
            <a:miter lim="400000"/>
            <a:tailEnd type="triangle"/>
          </a:ln>
        </p:spPr>
        <p:txBody>
          <a:bodyPr lIns="50800" tIns="50800" rIns="50800" bIns="50800" anchor="ctr"/>
          <a:lstStyle/>
          <a:p>
            <a:pPr/>
          </a:p>
        </p:txBody>
      </p:sp>
      <p:sp>
        <p:nvSpPr>
          <p:cNvPr id="262" name="Linea"/>
          <p:cNvSpPr/>
          <p:nvPr/>
        </p:nvSpPr>
        <p:spPr>
          <a:xfrm flipV="1">
            <a:off x="13401085" y="7259349"/>
            <a:ext cx="1253882" cy="1424916"/>
          </a:xfrm>
          <a:prstGeom prst="line">
            <a:avLst/>
          </a:prstGeom>
          <a:ln w="25400">
            <a:solidFill>
              <a:srgbClr val="000000"/>
            </a:solidFill>
            <a:miter lim="400000"/>
            <a:tailEnd type="triangle"/>
          </a:ln>
        </p:spPr>
        <p:txBody>
          <a:bodyPr lIns="50800" tIns="50800" rIns="50800" bIns="50800" anchor="ctr"/>
          <a:lstStyle/>
          <a:p>
            <a:pPr/>
          </a:p>
        </p:txBody>
      </p:sp>
      <p:sp>
        <p:nvSpPr>
          <p:cNvPr id="263" name="Linea"/>
          <p:cNvSpPr/>
          <p:nvPr/>
        </p:nvSpPr>
        <p:spPr>
          <a:xfrm>
            <a:off x="13112995" y="9358485"/>
            <a:ext cx="1825198" cy="674802"/>
          </a:xfrm>
          <a:prstGeom prst="line">
            <a:avLst/>
          </a:prstGeom>
          <a:ln w="25400">
            <a:solidFill>
              <a:srgbClr val="000000"/>
            </a:solidFill>
            <a:miter lim="400000"/>
            <a:tailEnd type="triangle"/>
          </a:ln>
        </p:spPr>
        <p:txBody>
          <a:bodyPr lIns="50800" tIns="50800" rIns="50800" bIns="50800" anchor="ctr"/>
          <a:lstStyle/>
          <a:p>
            <a:pPr/>
          </a:p>
        </p:txBody>
      </p:sp>
      <p:sp>
        <p:nvSpPr>
          <p:cNvPr id="264" name="Linea"/>
          <p:cNvSpPr/>
          <p:nvPr/>
        </p:nvSpPr>
        <p:spPr>
          <a:xfrm flipV="1">
            <a:off x="13407065" y="8787981"/>
            <a:ext cx="910000" cy="257918"/>
          </a:xfrm>
          <a:prstGeom prst="line">
            <a:avLst/>
          </a:prstGeom>
          <a:ln w="25400">
            <a:solidFill>
              <a:srgbClr val="000000"/>
            </a:solidFill>
            <a:miter lim="400000"/>
            <a:tailEnd type="triangle"/>
          </a:ln>
        </p:spPr>
        <p:txBody>
          <a:bodyPr lIns="50800" tIns="50800" rIns="50800" bIns="50800" anchor="ctr"/>
          <a:lstStyle/>
          <a:p>
            <a:pPr/>
          </a:p>
        </p:txBody>
      </p:sp>
      <p:pic>
        <p:nvPicPr>
          <p:cNvPr id="265" name="EarDiagram.gif" descr="EarDiagram.gif"/>
          <p:cNvPicPr>
            <a:picLocks noChangeAspect="1"/>
          </p:cNvPicPr>
          <p:nvPr/>
        </p:nvPicPr>
        <p:blipFill>
          <a:blip r:embed="rId4">
            <a:extLst/>
          </a:blip>
          <a:srcRect l="0" t="0" r="13999" b="0"/>
          <a:stretch>
            <a:fillRect/>
          </a:stretch>
        </p:blipFill>
        <p:spPr>
          <a:xfrm>
            <a:off x="6365525" y="6624651"/>
            <a:ext cx="5111553" cy="4051301"/>
          </a:xfrm>
          <a:prstGeom prst="rect">
            <a:avLst/>
          </a:prstGeom>
          <a:ln w="12700">
            <a:miter lim="400000"/>
          </a:ln>
        </p:spPr>
      </p:pic>
      <p:sp>
        <p:nvSpPr>
          <p:cNvPr id="266" name="Rettangolo"/>
          <p:cNvSpPr/>
          <p:nvPr/>
        </p:nvSpPr>
        <p:spPr>
          <a:xfrm>
            <a:off x="11077672" y="8921095"/>
            <a:ext cx="1075623" cy="1762259"/>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7" name="Rettangolo"/>
          <p:cNvSpPr/>
          <p:nvPr/>
        </p:nvSpPr>
        <p:spPr>
          <a:xfrm>
            <a:off x="11275762" y="8550463"/>
            <a:ext cx="679443" cy="51110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8" name="[Cochlea]"/>
          <p:cNvSpPr txBox="1"/>
          <p:nvPr/>
        </p:nvSpPr>
        <p:spPr>
          <a:xfrm>
            <a:off x="11139350" y="8488563"/>
            <a:ext cx="203591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[Cochlea]</a:t>
            </a:r>
          </a:p>
        </p:txBody>
      </p:sp>
      <p:sp>
        <p:nvSpPr>
          <p:cNvPr id="269" name="[Auditory cortex]"/>
          <p:cNvSpPr txBox="1"/>
          <p:nvPr/>
        </p:nvSpPr>
        <p:spPr>
          <a:xfrm>
            <a:off x="17217477" y="353553"/>
            <a:ext cx="347517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[Auditory cortex]</a:t>
            </a:r>
          </a:p>
        </p:txBody>
      </p:sp>
      <p:sp>
        <p:nvSpPr>
          <p:cNvPr id="270" name="Il modello di percezione uditiva può essere descritto come un processo in cui la coclea converte le proprietà fisiche del suono in segnali elettrici, che poi vengono interpretati dal cervello per creare la percezione cosciente del suono."/>
          <p:cNvSpPr txBox="1"/>
          <p:nvPr/>
        </p:nvSpPr>
        <p:spPr>
          <a:xfrm>
            <a:off x="607699" y="1881010"/>
            <a:ext cx="12780379" cy="18831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100"/>
            </a:pPr>
            <a:r>
              <a:t>Il </a:t>
            </a:r>
            <a:r>
              <a:rPr b="1"/>
              <a:t>modello di percezione uditiva</a:t>
            </a:r>
            <a:r>
              <a:t> può essere descritto come un processo in cui la </a:t>
            </a:r>
            <a:r>
              <a:rPr b="1"/>
              <a:t>coclea</a:t>
            </a:r>
            <a:r>
              <a:t> converte le proprietà fisiche del suono in segnali elettrici, che poi vengono interpretati dal cervello per creare la percezione cosciente del suono.</a:t>
            </a:r>
          </a:p>
        </p:txBody>
      </p:sp>
      <p:sp>
        <p:nvSpPr>
          <p:cNvPr id="271" name="La coclea è una struttura nell’orecchio interno che effettua una decomposizione spettrale del suono, attraverso la vibrazione delle cellule ciliate. Ogni porzione della coclea è sensibile a specifiche frequenze, eseguendo una sorta di analisi in frequenz"/>
          <p:cNvSpPr txBox="1"/>
          <p:nvPr/>
        </p:nvSpPr>
        <p:spPr>
          <a:xfrm>
            <a:off x="607699" y="3941560"/>
            <a:ext cx="11750914" cy="23219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100"/>
            </a:pPr>
            <a:r>
              <a:t>La </a:t>
            </a:r>
            <a:r>
              <a:rPr b="1"/>
              <a:t>coclea</a:t>
            </a:r>
            <a:r>
              <a:t> è una struttura nell’orecchio interno che effettua una </a:t>
            </a:r>
            <a:r>
              <a:rPr b="1"/>
              <a:t>decomposizione spettrale</a:t>
            </a:r>
            <a:r>
              <a:t> del suono, attraverso la vibrazione delle cellule ciliate. Ogni porzione della coclea è sensibile a specifiche frequenze, eseguendo una sorta di </a:t>
            </a:r>
            <a:r>
              <a:rPr b="1"/>
              <a:t>analisi in frequenza</a:t>
            </a:r>
            <a:r>
              <a:t> del segnale sonoro.</a:t>
            </a:r>
          </a:p>
        </p:txBody>
      </p:sp>
      <p:sp>
        <p:nvSpPr>
          <p:cNvPr id="272" name="La corteccia uditiva, situata nel lobo temporale del cervello, riceve questi segnali elettrici e li elabora per riconoscere suoni complessi, identificare la loro origine e attribuirgli significato. La corteccia è responsabile della classificazione e inte"/>
          <p:cNvSpPr txBox="1"/>
          <p:nvPr/>
        </p:nvSpPr>
        <p:spPr>
          <a:xfrm>
            <a:off x="5831791" y="10959872"/>
            <a:ext cx="18216361" cy="18831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spcBef>
                <a:spcPts val="3400"/>
              </a:spcBef>
              <a:defRPr sz="3100"/>
            </a:pPr>
            <a:r>
              <a:t>La </a:t>
            </a:r>
            <a:r>
              <a:rPr b="1"/>
              <a:t>corteccia uditiva</a:t>
            </a:r>
            <a:r>
              <a:t>, situata nel lobo temporale del cervello, riceve questi segnali elettrici e li elabora per riconoscere suoni complessi, identificare la loro origine e attribuirgli significato. La corteccia è responsabile della </a:t>
            </a:r>
            <a:r>
              <a:rPr b="1"/>
              <a:t>classificazione e interpretazione</a:t>
            </a:r>
            <a:r>
              <a:t> dei suoni, integrando le informazioni provenienti dalla coclea con la memoria e le esperienze passate, per formare una percezione completa.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document-309065_640.png" descr="document-309065_640.png"/>
          <p:cNvPicPr>
            <a:picLocks noChangeAspect="1"/>
          </p:cNvPicPr>
          <p:nvPr/>
        </p:nvPicPr>
        <p:blipFill>
          <a:blip r:embed="rId2">
            <a:extLst/>
          </a:blip>
          <a:stretch>
            <a:fillRect/>
          </a:stretch>
        </p:blipFill>
        <p:spPr>
          <a:xfrm>
            <a:off x="11522528" y="8438514"/>
            <a:ext cx="2598258" cy="2598258"/>
          </a:xfrm>
          <a:prstGeom prst="rect">
            <a:avLst/>
          </a:prstGeom>
          <a:ln w="12700">
            <a:miter lim="400000"/>
          </a:ln>
        </p:spPr>
      </p:pic>
      <p:sp>
        <p:nvSpPr>
          <p:cNvPr id="275" name=".pth"/>
          <p:cNvSpPr txBox="1"/>
          <p:nvPr/>
        </p:nvSpPr>
        <p:spPr>
          <a:xfrm>
            <a:off x="12233545" y="10911713"/>
            <a:ext cx="1176224"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.pth</a:t>
            </a:r>
          </a:p>
        </p:txBody>
      </p:sp>
      <p:sp>
        <p:nvSpPr>
          <p:cNvPr id="276" name=".index"/>
          <p:cNvSpPr txBox="1"/>
          <p:nvPr/>
        </p:nvSpPr>
        <p:spPr>
          <a:xfrm>
            <a:off x="15074093" y="10911713"/>
            <a:ext cx="176266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.index</a:t>
            </a:r>
          </a:p>
        </p:txBody>
      </p:sp>
      <p:sp>
        <p:nvSpPr>
          <p:cNvPr id="277" name="…al modello RVC"/>
          <p:cNvSpPr txBox="1"/>
          <p:nvPr/>
        </p:nvSpPr>
        <p:spPr>
          <a:xfrm>
            <a:off x="17601133" y="12463116"/>
            <a:ext cx="21971001"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…al modello RVC</a:t>
            </a:r>
          </a:p>
        </p:txBody>
      </p:sp>
      <p:sp>
        <p:nvSpPr>
          <p:cNvPr id="278" name="What is being said?"/>
          <p:cNvSpPr txBox="1"/>
          <p:nvPr/>
        </p:nvSpPr>
        <p:spPr>
          <a:xfrm>
            <a:off x="3080225" y="4131550"/>
            <a:ext cx="4237282" cy="537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b="1" i="1"/>
              <a:t>What </a:t>
            </a:r>
            <a:r>
              <a:rPr i="1"/>
              <a:t>is being said?</a:t>
            </a:r>
            <a:r>
              <a:t> </a:t>
            </a:r>
          </a:p>
        </p:txBody>
      </p:sp>
      <p:sp>
        <p:nvSpPr>
          <p:cNvPr id="279" name="[Feature Extraction]"/>
          <p:cNvSpPr txBox="1"/>
          <p:nvPr/>
        </p:nvSpPr>
        <p:spPr>
          <a:xfrm>
            <a:off x="6754376" y="5695559"/>
            <a:ext cx="408508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[Feature Extraction]</a:t>
            </a:r>
          </a:p>
        </p:txBody>
      </p:sp>
      <p:sp>
        <p:nvSpPr>
          <p:cNvPr id="280" name="Rettangolo"/>
          <p:cNvSpPr/>
          <p:nvPr/>
        </p:nvSpPr>
        <p:spPr>
          <a:xfrm>
            <a:off x="3096345" y="2865635"/>
            <a:ext cx="3441058" cy="125723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1" name="ContentVec"/>
          <p:cNvSpPr txBox="1"/>
          <p:nvPr>
            <p:ph type="title"/>
          </p:nvPr>
        </p:nvSpPr>
        <p:spPr>
          <a:xfrm>
            <a:off x="3245690" y="3123661"/>
            <a:ext cx="3126148" cy="1256918"/>
          </a:xfrm>
          <a:prstGeom prst="rect">
            <a:avLst/>
          </a:prstGeom>
        </p:spPr>
        <p:txBody>
          <a:bodyPr/>
          <a:lstStyle>
            <a:lvl1pPr defTabSz="1731220">
              <a:defRPr spc="-88" sz="4402"/>
            </a:lvl1pPr>
          </a:lstStyle>
          <a:p>
            <a:pPr/>
            <a:r>
              <a:t>ContentVec</a:t>
            </a:r>
          </a:p>
        </p:txBody>
      </p:sp>
      <p:sp>
        <p:nvSpPr>
          <p:cNvPr id="282" name="[Embedding]"/>
          <p:cNvSpPr txBox="1"/>
          <p:nvPr/>
        </p:nvSpPr>
        <p:spPr>
          <a:xfrm>
            <a:off x="3128723" y="2066330"/>
            <a:ext cx="2410461"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[Embedding]</a:t>
            </a:r>
          </a:p>
        </p:txBody>
      </p:sp>
      <p:pic>
        <p:nvPicPr>
          <p:cNvPr id="283" name="document-309065_640.png" descr="document-309065_640.png"/>
          <p:cNvPicPr>
            <a:picLocks noChangeAspect="1"/>
          </p:cNvPicPr>
          <p:nvPr/>
        </p:nvPicPr>
        <p:blipFill>
          <a:blip r:embed="rId2">
            <a:extLst/>
          </a:blip>
          <a:stretch>
            <a:fillRect/>
          </a:stretch>
        </p:blipFill>
        <p:spPr>
          <a:xfrm>
            <a:off x="14656294" y="8438514"/>
            <a:ext cx="2598259" cy="2598258"/>
          </a:xfrm>
          <a:prstGeom prst="rect">
            <a:avLst/>
          </a:prstGeom>
          <a:ln w="12700">
            <a:miter lim="400000"/>
          </a:ln>
        </p:spPr>
      </p:pic>
      <p:sp>
        <p:nvSpPr>
          <p:cNvPr id="284" name="Rettangolo"/>
          <p:cNvSpPr/>
          <p:nvPr/>
        </p:nvSpPr>
        <p:spPr>
          <a:xfrm>
            <a:off x="2866794" y="1376665"/>
            <a:ext cx="8115770" cy="4235179"/>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5" name="[PyTorch model]"/>
          <p:cNvSpPr txBox="1"/>
          <p:nvPr/>
        </p:nvSpPr>
        <p:spPr>
          <a:xfrm>
            <a:off x="14125668" y="7754617"/>
            <a:ext cx="351861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[PyTorch model] </a:t>
            </a:r>
          </a:p>
        </p:txBody>
      </p:sp>
      <p:sp>
        <p:nvSpPr>
          <p:cNvPr id="286" name="Rettangolo"/>
          <p:cNvSpPr/>
          <p:nvPr/>
        </p:nvSpPr>
        <p:spPr>
          <a:xfrm>
            <a:off x="17851383" y="5031067"/>
            <a:ext cx="3352371" cy="377559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7" name="[Conversion Network]"/>
          <p:cNvSpPr txBox="1"/>
          <p:nvPr/>
        </p:nvSpPr>
        <p:spPr>
          <a:xfrm>
            <a:off x="17703213" y="3176804"/>
            <a:ext cx="464332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[Conversion Network] </a:t>
            </a:r>
          </a:p>
        </p:txBody>
      </p:sp>
      <p:sp>
        <p:nvSpPr>
          <p:cNvPr id="288" name="Rettangolo"/>
          <p:cNvSpPr/>
          <p:nvPr/>
        </p:nvSpPr>
        <p:spPr>
          <a:xfrm>
            <a:off x="11514401" y="8367066"/>
            <a:ext cx="5954981" cy="3531773"/>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9" name="C"/>
          <p:cNvSpPr/>
          <p:nvPr/>
        </p:nvSpPr>
        <p:spPr>
          <a:xfrm>
            <a:off x="18053146" y="5260907"/>
            <a:ext cx="2948844" cy="120175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C</a:t>
            </a:r>
          </a:p>
        </p:txBody>
      </p:sp>
      <p:sp>
        <p:nvSpPr>
          <p:cNvPr id="290" name="Rettangolo"/>
          <p:cNvSpPr/>
          <p:nvPr/>
        </p:nvSpPr>
        <p:spPr>
          <a:xfrm>
            <a:off x="11372835" y="1356361"/>
            <a:ext cx="6088025" cy="6292751"/>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91" name="pngtree-sound-wave-ilustration-digital-music-sound-vector-picture-image_10952244.png" descr="pngtree-sound-wave-ilustration-digital-music-sound-vector-picture-image_10952244.png"/>
          <p:cNvPicPr>
            <a:picLocks noChangeAspect="1"/>
          </p:cNvPicPr>
          <p:nvPr/>
        </p:nvPicPr>
        <p:blipFill>
          <a:blip r:embed="rId3">
            <a:extLst/>
          </a:blip>
          <a:srcRect l="0" t="14684" r="51491" b="50278"/>
          <a:stretch>
            <a:fillRect/>
          </a:stretch>
        </p:blipFill>
        <p:spPr>
          <a:xfrm>
            <a:off x="-309176" y="2770953"/>
            <a:ext cx="2961368" cy="1711171"/>
          </a:xfrm>
          <a:prstGeom prst="rect">
            <a:avLst/>
          </a:prstGeom>
          <a:ln w="12700">
            <a:miter lim="400000"/>
          </a:ln>
        </p:spPr>
      </p:pic>
      <p:pic>
        <p:nvPicPr>
          <p:cNvPr id="292" name="pngtree-sound-wave-ilustration-digital-music-sound-vector-picture-image_10952244.png" descr="pngtree-sound-wave-ilustration-digital-music-sound-vector-picture-image_10952244.png"/>
          <p:cNvPicPr>
            <a:picLocks noChangeAspect="1"/>
          </p:cNvPicPr>
          <p:nvPr/>
        </p:nvPicPr>
        <p:blipFill>
          <a:blip r:embed="rId4">
            <a:extLst/>
          </a:blip>
          <a:srcRect l="0" t="14684" r="51491" b="50278"/>
          <a:stretch>
            <a:fillRect/>
          </a:stretch>
        </p:blipFill>
        <p:spPr>
          <a:xfrm>
            <a:off x="21477650" y="6187105"/>
            <a:ext cx="2961368" cy="1711172"/>
          </a:xfrm>
          <a:prstGeom prst="rect">
            <a:avLst/>
          </a:prstGeom>
          <a:ln w="12700">
            <a:miter lim="400000"/>
          </a:ln>
        </p:spPr>
      </p:pic>
      <p:pic>
        <p:nvPicPr>
          <p:cNvPr id="293" name="pngtree-sound-wave-ilustration-digital-music-sound-vector-picture-image_10952244.png" descr="pngtree-sound-wave-ilustration-digital-music-sound-vector-picture-image_10952244.png"/>
          <p:cNvPicPr>
            <a:picLocks noChangeAspect="1"/>
          </p:cNvPicPr>
          <p:nvPr/>
        </p:nvPicPr>
        <p:blipFill>
          <a:blip r:embed="rId4">
            <a:extLst/>
          </a:blip>
          <a:srcRect l="0" t="62809" r="57059" b="13736"/>
          <a:stretch>
            <a:fillRect/>
          </a:stretch>
        </p:blipFill>
        <p:spPr>
          <a:xfrm>
            <a:off x="3208076" y="8305041"/>
            <a:ext cx="2906070" cy="1269812"/>
          </a:xfrm>
          <a:prstGeom prst="rect">
            <a:avLst/>
          </a:prstGeom>
          <a:ln w="12700">
            <a:miter lim="400000"/>
          </a:ln>
        </p:spPr>
      </p:pic>
      <p:pic>
        <p:nvPicPr>
          <p:cNvPr id="294" name="pngtree-sound-wave-ilustration-digital-music-sound-vector-picture-image_10952244.png" descr="pngtree-sound-wave-ilustration-digital-music-sound-vector-picture-image_10952244.png"/>
          <p:cNvPicPr>
            <a:picLocks noChangeAspect="1"/>
          </p:cNvPicPr>
          <p:nvPr/>
        </p:nvPicPr>
        <p:blipFill>
          <a:blip r:embed="rId4">
            <a:extLst/>
          </a:blip>
          <a:srcRect l="51043" t="62809" r="6016" b="13736"/>
          <a:stretch>
            <a:fillRect/>
          </a:stretch>
        </p:blipFill>
        <p:spPr>
          <a:xfrm>
            <a:off x="3538192" y="9525714"/>
            <a:ext cx="2779154" cy="1214355"/>
          </a:xfrm>
          <a:prstGeom prst="rect">
            <a:avLst/>
          </a:prstGeom>
          <a:ln w="12700">
            <a:miter lim="400000"/>
          </a:ln>
        </p:spPr>
      </p:pic>
      <p:pic>
        <p:nvPicPr>
          <p:cNvPr id="295" name="pngtree-sound-wave-ilustration-digital-music-sound-vector-picture-image_10952244.png" descr="pngtree-sound-wave-ilustration-digital-music-sound-vector-picture-image_10952244.png"/>
          <p:cNvPicPr>
            <a:picLocks noChangeAspect="1"/>
          </p:cNvPicPr>
          <p:nvPr/>
        </p:nvPicPr>
        <p:blipFill>
          <a:blip r:embed="rId4">
            <a:extLst/>
          </a:blip>
          <a:srcRect l="54283" t="19156" r="7732" b="57389"/>
          <a:stretch>
            <a:fillRect/>
          </a:stretch>
        </p:blipFill>
        <p:spPr>
          <a:xfrm flipH="1">
            <a:off x="3839417" y="10743417"/>
            <a:ext cx="2317754" cy="1144880"/>
          </a:xfrm>
          <a:prstGeom prst="rect">
            <a:avLst/>
          </a:prstGeom>
          <a:ln w="12700">
            <a:miter lim="400000"/>
          </a:ln>
        </p:spPr>
      </p:pic>
      <p:sp>
        <p:nvSpPr>
          <p:cNvPr id="296" name="Rettangolo"/>
          <p:cNvSpPr/>
          <p:nvPr/>
        </p:nvSpPr>
        <p:spPr>
          <a:xfrm>
            <a:off x="3647961" y="8245138"/>
            <a:ext cx="2948844" cy="377559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7" name="Extraction output"/>
          <p:cNvSpPr txBox="1"/>
          <p:nvPr/>
        </p:nvSpPr>
        <p:spPr>
          <a:xfrm>
            <a:off x="14494216" y="838820"/>
            <a:ext cx="4237281"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i="1"/>
              <a:t>Extraction</a:t>
            </a:r>
            <a:r>
              <a:t> o</a:t>
            </a:r>
            <a:r>
              <a:rPr i="1"/>
              <a:t>utput</a:t>
            </a:r>
          </a:p>
        </p:txBody>
      </p:sp>
      <p:sp>
        <p:nvSpPr>
          <p:cNvPr id="298" name="Conversion output"/>
          <p:cNvSpPr txBox="1"/>
          <p:nvPr/>
        </p:nvSpPr>
        <p:spPr>
          <a:xfrm>
            <a:off x="21871061" y="5456800"/>
            <a:ext cx="2598259"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900"/>
            </a:lvl1pPr>
          </a:lstStyle>
          <a:p>
            <a:pPr>
              <a:defRPr i="0"/>
            </a:pPr>
            <a:r>
              <a:rPr i="1"/>
              <a:t>Conversion output</a:t>
            </a:r>
          </a:p>
        </p:txBody>
      </p:sp>
      <p:sp>
        <p:nvSpPr>
          <p:cNvPr id="299" name="Linea"/>
          <p:cNvSpPr/>
          <p:nvPr/>
        </p:nvSpPr>
        <p:spPr>
          <a:xfrm>
            <a:off x="21301750" y="7032288"/>
            <a:ext cx="616211" cy="1"/>
          </a:xfrm>
          <a:prstGeom prst="line">
            <a:avLst/>
          </a:prstGeom>
          <a:ln w="76200">
            <a:solidFill>
              <a:srgbClr val="000000"/>
            </a:solidFill>
            <a:miter lim="400000"/>
            <a:tailEnd type="triangle"/>
          </a:ln>
        </p:spPr>
        <p:txBody>
          <a:bodyPr lIns="50800" tIns="50800" rIns="50800" bIns="50800" anchor="ctr"/>
          <a:lstStyle/>
          <a:p>
            <a:pPr/>
          </a:p>
        </p:txBody>
      </p:sp>
      <p:sp>
        <p:nvSpPr>
          <p:cNvPr id="300" name="Linea"/>
          <p:cNvSpPr/>
          <p:nvPr/>
        </p:nvSpPr>
        <p:spPr>
          <a:xfrm>
            <a:off x="10949089" y="3626615"/>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01" name="Linea"/>
          <p:cNvSpPr/>
          <p:nvPr/>
        </p:nvSpPr>
        <p:spPr>
          <a:xfrm>
            <a:off x="17475854" y="7032288"/>
            <a:ext cx="453478" cy="1"/>
          </a:xfrm>
          <a:prstGeom prst="line">
            <a:avLst/>
          </a:prstGeom>
          <a:ln w="76200">
            <a:solidFill>
              <a:srgbClr val="000000"/>
            </a:solidFill>
            <a:miter lim="400000"/>
            <a:tailEnd type="triangle"/>
          </a:ln>
        </p:spPr>
        <p:txBody>
          <a:bodyPr lIns="50800" tIns="50800" rIns="50800" bIns="50800" anchor="ctr"/>
          <a:lstStyle/>
          <a:p>
            <a:pPr/>
          </a:p>
        </p:txBody>
      </p:sp>
      <p:sp>
        <p:nvSpPr>
          <p:cNvPr id="302" name="Linea"/>
          <p:cNvSpPr/>
          <p:nvPr/>
        </p:nvSpPr>
        <p:spPr>
          <a:xfrm>
            <a:off x="2359846" y="3626615"/>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03" name="[F0 Extraction]"/>
          <p:cNvSpPr txBox="1"/>
          <p:nvPr/>
        </p:nvSpPr>
        <p:spPr>
          <a:xfrm>
            <a:off x="7014922" y="1634530"/>
            <a:ext cx="2733143"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[F0 Extraction]</a:t>
            </a:r>
          </a:p>
        </p:txBody>
      </p:sp>
      <p:sp>
        <p:nvSpPr>
          <p:cNvPr id="304" name="Rettangolo"/>
          <p:cNvSpPr/>
          <p:nvPr/>
        </p:nvSpPr>
        <p:spPr>
          <a:xfrm>
            <a:off x="6987792" y="2357635"/>
            <a:ext cx="3576804" cy="2426333"/>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5" name="CREPE / RMVPE/ Hybrid"/>
          <p:cNvSpPr txBox="1"/>
          <p:nvPr/>
        </p:nvSpPr>
        <p:spPr>
          <a:xfrm>
            <a:off x="7295422" y="2569829"/>
            <a:ext cx="2961544" cy="1848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706837">
              <a:lnSpc>
                <a:spcPct val="80000"/>
              </a:lnSpc>
              <a:spcBef>
                <a:spcPts val="0"/>
              </a:spcBef>
              <a:defRPr b="1" spc="-86" sz="4340"/>
            </a:lvl1pPr>
          </a:lstStyle>
          <a:p>
            <a:pPr/>
            <a:r>
              <a:t>CREPE / RMVPE/ Hybrid</a:t>
            </a:r>
          </a:p>
        </p:txBody>
      </p:sp>
      <p:sp>
        <p:nvSpPr>
          <p:cNvPr id="306" name="How is it being said?"/>
          <p:cNvSpPr txBox="1"/>
          <p:nvPr/>
        </p:nvSpPr>
        <p:spPr>
          <a:xfrm>
            <a:off x="6753104" y="4784809"/>
            <a:ext cx="4237282" cy="537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b="1" i="1"/>
              <a:t>How </a:t>
            </a:r>
            <a:r>
              <a:rPr i="1"/>
              <a:t>is it being said?</a:t>
            </a:r>
            <a:r>
              <a:t> </a:t>
            </a:r>
          </a:p>
        </p:txBody>
      </p:sp>
      <p:sp>
        <p:nvSpPr>
          <p:cNvPr id="307" name="Linea"/>
          <p:cNvSpPr/>
          <p:nvPr/>
        </p:nvSpPr>
        <p:spPr>
          <a:xfrm>
            <a:off x="6535858" y="3595567"/>
            <a:ext cx="453478" cy="1"/>
          </a:xfrm>
          <a:prstGeom prst="line">
            <a:avLst/>
          </a:prstGeom>
          <a:ln w="25400">
            <a:solidFill>
              <a:srgbClr val="000000"/>
            </a:solidFill>
            <a:miter lim="400000"/>
            <a:tailEnd type="triangle"/>
          </a:ln>
        </p:spPr>
        <p:txBody>
          <a:bodyPr lIns="50800" tIns="50800" rIns="50800" bIns="50800" anchor="ctr"/>
          <a:lstStyle/>
          <a:p>
            <a:pPr/>
          </a:p>
        </p:txBody>
      </p:sp>
      <p:sp>
        <p:nvSpPr>
          <p:cNvPr id="308" name="Feature Alignment"/>
          <p:cNvSpPr txBox="1"/>
          <p:nvPr/>
        </p:nvSpPr>
        <p:spPr>
          <a:xfrm>
            <a:off x="18046796" y="5328131"/>
            <a:ext cx="2961544" cy="10673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Feature Alignment</a:t>
            </a:r>
          </a:p>
        </p:txBody>
      </p:sp>
      <p:sp>
        <p:nvSpPr>
          <p:cNvPr id="309" name="Rettangolo"/>
          <p:cNvSpPr/>
          <p:nvPr/>
        </p:nvSpPr>
        <p:spPr>
          <a:xfrm>
            <a:off x="18061123" y="6601135"/>
            <a:ext cx="2948845" cy="929185"/>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0" name="Transformation"/>
          <p:cNvSpPr txBox="1"/>
          <p:nvPr/>
        </p:nvSpPr>
        <p:spPr>
          <a:xfrm>
            <a:off x="18103291" y="6700645"/>
            <a:ext cx="2913027" cy="730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682453">
              <a:spcBef>
                <a:spcPts val="3100"/>
              </a:spcBef>
              <a:defRPr b="1" sz="3036"/>
            </a:lvl1pPr>
          </a:lstStyle>
          <a:p>
            <a:pPr/>
            <a:r>
              <a:t>Transformation</a:t>
            </a:r>
          </a:p>
        </p:txBody>
      </p:sp>
      <p:sp>
        <p:nvSpPr>
          <p:cNvPr id="311" name="Vocoder"/>
          <p:cNvSpPr txBox="1"/>
          <p:nvPr/>
        </p:nvSpPr>
        <p:spPr>
          <a:xfrm>
            <a:off x="18104432" y="7747588"/>
            <a:ext cx="1894994" cy="760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438619">
              <a:lnSpc>
                <a:spcPct val="80000"/>
              </a:lnSpc>
              <a:spcBef>
                <a:spcPts val="0"/>
              </a:spcBef>
              <a:defRPr b="1" spc="-73" sz="3657"/>
            </a:lvl1pPr>
          </a:lstStyle>
          <a:p>
            <a:pPr/>
            <a:r>
              <a:t>Vocoder</a:t>
            </a:r>
          </a:p>
        </p:txBody>
      </p:sp>
      <p:sp>
        <p:nvSpPr>
          <p:cNvPr id="312" name="Rettangolo"/>
          <p:cNvSpPr/>
          <p:nvPr/>
        </p:nvSpPr>
        <p:spPr>
          <a:xfrm>
            <a:off x="18053146" y="7661812"/>
            <a:ext cx="2948844" cy="92918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3" name="Conversion input 1"/>
          <p:cNvSpPr txBox="1"/>
          <p:nvPr/>
        </p:nvSpPr>
        <p:spPr>
          <a:xfrm>
            <a:off x="241845" y="2150940"/>
            <a:ext cx="2410461"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900"/>
            </a:lvl1pPr>
          </a:lstStyle>
          <a:p>
            <a:pPr>
              <a:defRPr i="0"/>
            </a:pPr>
            <a:r>
              <a:rPr i="1"/>
              <a:t>Conversion input 1</a:t>
            </a:r>
          </a:p>
        </p:txBody>
      </p:sp>
      <p:sp>
        <p:nvSpPr>
          <p:cNvPr id="314" name="Training output == Conversion input 2"/>
          <p:cNvSpPr txBox="1"/>
          <p:nvPr/>
        </p:nvSpPr>
        <p:spPr>
          <a:xfrm>
            <a:off x="11525016" y="12034565"/>
            <a:ext cx="6603221" cy="535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900"/>
            </a:pPr>
            <a:r>
              <a:rPr i="1"/>
              <a:t>Training output</a:t>
            </a:r>
            <a:r>
              <a:t> == </a:t>
            </a:r>
            <a:r>
              <a:rPr i="1"/>
              <a:t>Conversion input 2</a:t>
            </a:r>
          </a:p>
        </p:txBody>
      </p:sp>
      <p:sp>
        <p:nvSpPr>
          <p:cNvPr id="315" name="Rettangolo"/>
          <p:cNvSpPr/>
          <p:nvPr/>
        </p:nvSpPr>
        <p:spPr>
          <a:xfrm>
            <a:off x="17796409" y="9631897"/>
            <a:ext cx="5804891" cy="219012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6" name="Linea"/>
          <p:cNvSpPr/>
          <p:nvPr/>
        </p:nvSpPr>
        <p:spPr>
          <a:xfrm>
            <a:off x="12267729" y="7610618"/>
            <a:ext cx="1" cy="1034846"/>
          </a:xfrm>
          <a:prstGeom prst="line">
            <a:avLst/>
          </a:prstGeom>
          <a:ln w="25400">
            <a:solidFill>
              <a:srgbClr val="000000"/>
            </a:solidFill>
            <a:miter lim="400000"/>
            <a:headEnd type="triangle"/>
            <a:tailEnd type="triangle"/>
          </a:ln>
        </p:spPr>
        <p:txBody>
          <a:bodyPr lIns="50800" tIns="50800" rIns="50800" bIns="50800" anchor="ctr"/>
          <a:lstStyle/>
          <a:p>
            <a:pPr/>
          </a:p>
        </p:txBody>
      </p:sp>
      <p:sp>
        <p:nvSpPr>
          <p:cNvPr id="317" name="Linea"/>
          <p:cNvSpPr/>
          <p:nvPr/>
        </p:nvSpPr>
        <p:spPr>
          <a:xfrm>
            <a:off x="16774021" y="10118162"/>
            <a:ext cx="964194" cy="242643"/>
          </a:xfrm>
          <a:prstGeom prst="line">
            <a:avLst/>
          </a:prstGeom>
          <a:ln w="25400">
            <a:solidFill>
              <a:srgbClr val="000000"/>
            </a:solidFill>
            <a:miter lim="400000"/>
            <a:headEnd type="triangle"/>
            <a:tailEnd type="triangle"/>
          </a:ln>
        </p:spPr>
        <p:txBody>
          <a:bodyPr lIns="50800" tIns="50800" rIns="50800" bIns="50800" anchor="ctr"/>
          <a:lstStyle/>
          <a:p>
            <a:pPr/>
          </a:p>
        </p:txBody>
      </p:sp>
      <p:sp>
        <p:nvSpPr>
          <p:cNvPr id="318" name="Linea"/>
          <p:cNvSpPr/>
          <p:nvPr/>
        </p:nvSpPr>
        <p:spPr>
          <a:xfrm>
            <a:off x="10872889" y="10249751"/>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19" name="[Model Training]"/>
          <p:cNvSpPr txBox="1"/>
          <p:nvPr/>
        </p:nvSpPr>
        <p:spPr>
          <a:xfrm>
            <a:off x="7439719" y="9869465"/>
            <a:ext cx="347609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[Model Training] </a:t>
            </a:r>
          </a:p>
        </p:txBody>
      </p:sp>
      <p:sp>
        <p:nvSpPr>
          <p:cNvPr id="320" name="Linea"/>
          <p:cNvSpPr/>
          <p:nvPr/>
        </p:nvSpPr>
        <p:spPr>
          <a:xfrm>
            <a:off x="6573447" y="10249732"/>
            <a:ext cx="616210" cy="1"/>
          </a:xfrm>
          <a:prstGeom prst="line">
            <a:avLst/>
          </a:prstGeom>
          <a:ln w="76200">
            <a:solidFill>
              <a:srgbClr val="000000"/>
            </a:solidFill>
            <a:miter lim="400000"/>
            <a:tailEnd type="triangle"/>
          </a:ln>
        </p:spPr>
        <p:txBody>
          <a:bodyPr lIns="50800" tIns="50800" rIns="50800" bIns="50800" anchor="ctr"/>
          <a:lstStyle/>
          <a:p>
            <a:pPr/>
          </a:p>
        </p:txBody>
      </p:sp>
      <p:sp>
        <p:nvSpPr>
          <p:cNvPr id="321" name="Training inputs (almeno 10 min)"/>
          <p:cNvSpPr txBox="1"/>
          <p:nvPr/>
        </p:nvSpPr>
        <p:spPr>
          <a:xfrm>
            <a:off x="3603514" y="12072335"/>
            <a:ext cx="3229611" cy="81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500"/>
            </a:lvl1pPr>
          </a:lstStyle>
          <a:p>
            <a:pPr>
              <a:defRPr i="0"/>
            </a:pPr>
            <a:r>
              <a:rPr i="1"/>
              <a:t>Training inputs (almeno 10 min)</a:t>
            </a:r>
          </a:p>
        </p:txBody>
      </p:sp>
      <p:sp>
        <p:nvSpPr>
          <p:cNvPr id="322" name="1. Feature Mappings"/>
          <p:cNvSpPr txBox="1"/>
          <p:nvPr/>
        </p:nvSpPr>
        <p:spPr>
          <a:xfrm>
            <a:off x="18003098" y="9714207"/>
            <a:ext cx="4237281"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1. Feature Mappings</a:t>
            </a:r>
          </a:p>
        </p:txBody>
      </p:sp>
      <p:sp>
        <p:nvSpPr>
          <p:cNvPr id="323" name="recupera e combina i campioni audio più simili, sintetizzando la voce target"/>
          <p:cNvSpPr txBox="1"/>
          <p:nvPr/>
        </p:nvSpPr>
        <p:spPr>
          <a:xfrm>
            <a:off x="17703213" y="3829324"/>
            <a:ext cx="6603222" cy="936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recupera e combina i campioni audio più simili, sintetizzando la voce target </a:t>
            </a:r>
          </a:p>
        </p:txBody>
      </p:sp>
      <p:sp>
        <p:nvSpPr>
          <p:cNvPr id="324" name="processo di estrazione delle proprietà misurabili dai dati audio"/>
          <p:cNvSpPr txBox="1"/>
          <p:nvPr/>
        </p:nvSpPr>
        <p:spPr>
          <a:xfrm>
            <a:off x="4236238" y="6311995"/>
            <a:ext cx="6603221" cy="9368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2900"/>
            </a:lvl1pPr>
          </a:lstStyle>
          <a:p>
            <a:pPr/>
            <a:r>
              <a:t>processo di estrazione delle proprietà misurabili dai dati audio</a:t>
            </a:r>
          </a:p>
        </p:txBody>
      </p:sp>
      <p:sp>
        <p:nvSpPr>
          <p:cNvPr id="325" name="2. Data Pointers"/>
          <p:cNvSpPr txBox="1"/>
          <p:nvPr/>
        </p:nvSpPr>
        <p:spPr>
          <a:xfrm>
            <a:off x="18028498" y="10148023"/>
            <a:ext cx="3721046"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2. Data Pointers</a:t>
            </a:r>
          </a:p>
        </p:txBody>
      </p:sp>
      <p:sp>
        <p:nvSpPr>
          <p:cNvPr id="326" name="informazioni che aiutano il sistema a trovare e processare i dati corretti velocemente e efficientemente"/>
          <p:cNvSpPr txBox="1"/>
          <p:nvPr/>
        </p:nvSpPr>
        <p:spPr>
          <a:xfrm>
            <a:off x="18028498" y="10592247"/>
            <a:ext cx="5340712" cy="1090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lvl1pPr>
          </a:lstStyle>
          <a:p>
            <a:pPr/>
            <a:r>
              <a:t>informazioni che aiutano il sistema a trovare e processare i dati corretti velocemente e efficientemente</a:t>
            </a:r>
          </a:p>
        </p:txBody>
      </p:sp>
      <p:sp>
        <p:nvSpPr>
          <p:cNvPr id="327" name="High-level content features"/>
          <p:cNvSpPr txBox="1"/>
          <p:nvPr/>
        </p:nvSpPr>
        <p:spPr>
          <a:xfrm>
            <a:off x="11677908" y="2515134"/>
            <a:ext cx="5647735" cy="535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u="sng"/>
            </a:lvl1pPr>
          </a:lstStyle>
          <a:p>
            <a:pPr/>
            <a:r>
              <a:t>High-level content features</a:t>
            </a:r>
          </a:p>
        </p:txBody>
      </p:sp>
      <p:sp>
        <p:nvSpPr>
          <p:cNvPr id="328" name="Phonemes (i suoni più piccoli tipo lettere)…"/>
          <p:cNvSpPr txBox="1"/>
          <p:nvPr/>
        </p:nvSpPr>
        <p:spPr>
          <a:xfrm>
            <a:off x="11677908" y="3046074"/>
            <a:ext cx="5647735" cy="1459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6511" indent="-286511" defTabSz="1146019">
              <a:spcBef>
                <a:spcPts val="300"/>
              </a:spcBef>
              <a:buSzPct val="123000"/>
              <a:buChar char="•"/>
              <a:defRPr sz="2256"/>
            </a:pPr>
            <a:r>
              <a:t>Phonemes (i suoni più piccoli tipo lettere) </a:t>
            </a:r>
          </a:p>
          <a:p>
            <a:pPr marL="286511" indent="-286511" defTabSz="1146019">
              <a:spcBef>
                <a:spcPts val="300"/>
              </a:spcBef>
              <a:buSzPct val="123000"/>
              <a:buChar char="•"/>
              <a:defRPr sz="2256"/>
            </a:pPr>
            <a:r>
              <a:t>Speech content (cosa si sta dicendo)</a:t>
            </a:r>
          </a:p>
          <a:p>
            <a:pPr marL="286511" indent="-286511" defTabSz="1146019">
              <a:spcBef>
                <a:spcPts val="300"/>
              </a:spcBef>
              <a:buSzPct val="123000"/>
              <a:buChar char="•"/>
              <a:defRPr sz="2256"/>
            </a:pPr>
            <a:r>
              <a:t>Altre feature linguistiche e semantiche</a:t>
            </a:r>
          </a:p>
        </p:txBody>
      </p:sp>
      <p:sp>
        <p:nvSpPr>
          <p:cNvPr id="329" name="Pitch (F0, la frequenza fondamentale)…"/>
          <p:cNvSpPr txBox="1"/>
          <p:nvPr/>
        </p:nvSpPr>
        <p:spPr>
          <a:xfrm>
            <a:off x="11654022" y="4882932"/>
            <a:ext cx="5578210" cy="1214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0895" indent="-310895" defTabSz="1243552">
              <a:spcBef>
                <a:spcPts val="300"/>
              </a:spcBef>
              <a:buSzPct val="123000"/>
              <a:buChar char="•"/>
              <a:defRPr sz="2448"/>
            </a:pPr>
            <a:r>
              <a:t>Pitch (F0, la frequenza fondamentale) </a:t>
            </a:r>
          </a:p>
          <a:p>
            <a:pPr marL="310895" indent="-310895" defTabSz="1243552">
              <a:spcBef>
                <a:spcPts val="300"/>
              </a:spcBef>
              <a:buSzPct val="123000"/>
              <a:buChar char="•"/>
              <a:defRPr sz="2448"/>
            </a:pPr>
            <a:r>
              <a:t>Harmonics (le frequenze che accompagnano F0)</a:t>
            </a:r>
          </a:p>
        </p:txBody>
      </p:sp>
      <p:sp>
        <p:nvSpPr>
          <p:cNvPr id="330" name="1. State dict (weights and biases)"/>
          <p:cNvSpPr txBox="1"/>
          <p:nvPr/>
        </p:nvSpPr>
        <p:spPr>
          <a:xfrm>
            <a:off x="11619261" y="1572365"/>
            <a:ext cx="5647734" cy="9365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900"/>
            </a:lvl1pPr>
          </a:lstStyle>
          <a:p>
            <a:pPr/>
            <a:r>
              <a:t>1. State dict (weights and biases)</a:t>
            </a:r>
          </a:p>
        </p:txBody>
      </p:sp>
      <p:sp>
        <p:nvSpPr>
          <p:cNvPr id="331" name="Low-Level content features"/>
          <p:cNvSpPr txBox="1"/>
          <p:nvPr/>
        </p:nvSpPr>
        <p:spPr>
          <a:xfrm>
            <a:off x="11677908" y="4313238"/>
            <a:ext cx="5647735"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u="sng"/>
            </a:lvl1pPr>
          </a:lstStyle>
          <a:p>
            <a:pPr/>
            <a:r>
              <a:t>Low-Level content features</a:t>
            </a:r>
          </a:p>
        </p:txBody>
      </p:sp>
      <p:sp>
        <p:nvSpPr>
          <p:cNvPr id="332" name="Rettangolo"/>
          <p:cNvSpPr/>
          <p:nvPr/>
        </p:nvSpPr>
        <p:spPr>
          <a:xfrm>
            <a:off x="11565380" y="1456435"/>
            <a:ext cx="5755496" cy="476463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3" name="2. Optimizer state (learning rate)"/>
          <p:cNvSpPr txBox="1"/>
          <p:nvPr/>
        </p:nvSpPr>
        <p:spPr>
          <a:xfrm>
            <a:off x="11458697" y="6253939"/>
            <a:ext cx="5647734" cy="510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2. Optimizer state (learning rate)</a:t>
            </a:r>
          </a:p>
        </p:txBody>
      </p:sp>
      <p:sp>
        <p:nvSpPr>
          <p:cNvPr id="334" name="3. Training metadata"/>
          <p:cNvSpPr txBox="1"/>
          <p:nvPr/>
        </p:nvSpPr>
        <p:spPr>
          <a:xfrm>
            <a:off x="11458697" y="6678823"/>
            <a:ext cx="5647734" cy="510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700"/>
            </a:lvl1pPr>
          </a:lstStyle>
          <a:p>
            <a:pPr/>
            <a:r>
              <a:t>3. Training metadata</a:t>
            </a:r>
          </a:p>
        </p:txBody>
      </p:sp>
      <p:sp>
        <p:nvSpPr>
          <p:cNvPr id="335" name="#epochs, loss values, accuracy metrics"/>
          <p:cNvSpPr txBox="1"/>
          <p:nvPr/>
        </p:nvSpPr>
        <p:spPr>
          <a:xfrm>
            <a:off x="11936509" y="7110922"/>
            <a:ext cx="6272113" cy="449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lvl1pPr>
          </a:lstStyle>
          <a:p>
            <a:pPr/>
            <a:r>
              <a:t>#epochs, loss values, accuracy metrics</a:t>
            </a:r>
          </a:p>
        </p:txBody>
      </p:sp>
      <p:sp>
        <p:nvSpPr>
          <p:cNvPr id="336" name="+"/>
          <p:cNvSpPr txBox="1"/>
          <p:nvPr/>
        </p:nvSpPr>
        <p:spPr>
          <a:xfrm>
            <a:off x="14235869" y="9780392"/>
            <a:ext cx="518382"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3400"/>
            </a:lvl1pPr>
          </a:lstStyle>
          <a:p>
            <a:pPr/>
            <a:r>
              <a:t>+</a:t>
            </a:r>
          </a:p>
        </p:txBody>
      </p:sp>
      <p:sp>
        <p:nvSpPr>
          <p:cNvPr id="340" name="Linea di collegamento"/>
          <p:cNvSpPr/>
          <p:nvPr/>
        </p:nvSpPr>
        <p:spPr>
          <a:xfrm>
            <a:off x="10156496" y="4616303"/>
            <a:ext cx="1556346" cy="420170"/>
          </a:xfrm>
          <a:custGeom>
            <a:avLst/>
            <a:gdLst/>
            <a:ahLst/>
            <a:cxnLst>
              <a:cxn ang="0">
                <a:pos x="wd2" y="hd2"/>
              </a:cxn>
              <a:cxn ang="5400000">
                <a:pos x="wd2" y="hd2"/>
              </a:cxn>
              <a:cxn ang="10800000">
                <a:pos x="wd2" y="hd2"/>
              </a:cxn>
              <a:cxn ang="16200000">
                <a:pos x="wd2" y="hd2"/>
              </a:cxn>
            </a:cxnLst>
            <a:rect l="0" t="0" r="r" b="b"/>
            <a:pathLst>
              <a:path w="21600" h="16377" fill="norm" stroke="1" extrusionOk="0">
                <a:moveTo>
                  <a:pt x="0" y="6099"/>
                </a:moveTo>
                <a:cubicBezTo>
                  <a:pt x="6623" y="21600"/>
                  <a:pt x="13823" y="19567"/>
                  <a:pt x="21600" y="0"/>
                </a:cubicBezTo>
              </a:path>
            </a:pathLst>
          </a:custGeom>
          <a:ln w="63500">
            <a:solidFill>
              <a:srgbClr val="9AAFC7"/>
            </a:solidFill>
            <a:miter lim="400000"/>
            <a:tailEnd type="triangle"/>
          </a:ln>
        </p:spPr>
        <p:txBody>
          <a:bodyPr/>
          <a:lstStyle/>
          <a:p>
            <a:pPr/>
          </a:p>
        </p:txBody>
      </p:sp>
      <p:sp>
        <p:nvSpPr>
          <p:cNvPr id="341" name="Linea di collegamento"/>
          <p:cNvSpPr/>
          <p:nvPr/>
        </p:nvSpPr>
        <p:spPr>
          <a:xfrm>
            <a:off x="5548293" y="997947"/>
            <a:ext cx="6182220" cy="187016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2130" y="-5324"/>
                  <a:pt x="9330" y="-5400"/>
                  <a:pt x="21600" y="15973"/>
                </a:cubicBezTo>
              </a:path>
            </a:pathLst>
          </a:custGeom>
          <a:ln w="63500">
            <a:solidFill>
              <a:srgbClr val="9AAFC7"/>
            </a:solidFill>
            <a:miter lim="400000"/>
            <a:tailEnd type="triangle"/>
          </a:ln>
        </p:spPr>
        <p:txBody>
          <a:bodyPr/>
          <a:lstStyle/>
          <a:p>
            <a:pPr/>
          </a:p>
        </p:txBody>
      </p:sp>
      <p:sp>
        <p:nvSpPr>
          <p:cNvPr id="339" name="(200+ epoche per un buon risultato)"/>
          <p:cNvSpPr txBox="1"/>
          <p:nvPr/>
        </p:nvSpPr>
        <p:spPr>
          <a:xfrm>
            <a:off x="7494714" y="10455779"/>
            <a:ext cx="3111950"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400"/>
            </a:lvl1pPr>
          </a:lstStyle>
          <a:p>
            <a:pPr>
              <a:defRPr i="0"/>
            </a:pPr>
            <a:r>
              <a:rPr i="1"/>
              <a:t>(200+ epoche per un buon risultato)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pngtree-sound-wave-ilustration-digital-music-sound-vector-picture-image_10952244.png" descr="pngtree-sound-wave-ilustration-digital-music-sound-vector-picture-image_10952244.png"/>
          <p:cNvPicPr>
            <a:picLocks noChangeAspect="1"/>
          </p:cNvPicPr>
          <p:nvPr/>
        </p:nvPicPr>
        <p:blipFill>
          <a:blip r:embed="rId2">
            <a:extLst/>
          </a:blip>
          <a:srcRect l="0" t="14684" r="51491" b="50278"/>
          <a:stretch>
            <a:fillRect/>
          </a:stretch>
        </p:blipFill>
        <p:spPr>
          <a:xfrm>
            <a:off x="5472488" y="4969819"/>
            <a:ext cx="2961368" cy="1711171"/>
          </a:xfrm>
          <a:prstGeom prst="rect">
            <a:avLst/>
          </a:prstGeom>
          <a:ln w="12700">
            <a:miter lim="400000"/>
          </a:ln>
        </p:spPr>
      </p:pic>
      <p:pic>
        <p:nvPicPr>
          <p:cNvPr id="344" name="sound-wave-vector-40480940.jpg" descr="sound-wave-vector-40480940.jpg"/>
          <p:cNvPicPr>
            <a:picLocks noChangeAspect="1"/>
          </p:cNvPicPr>
          <p:nvPr/>
        </p:nvPicPr>
        <p:blipFill>
          <a:blip r:embed="rId3">
            <a:extLst/>
          </a:blip>
          <a:stretch>
            <a:fillRect/>
          </a:stretch>
        </p:blipFill>
        <p:spPr>
          <a:xfrm>
            <a:off x="5367071" y="1471927"/>
            <a:ext cx="3259385" cy="1629693"/>
          </a:xfrm>
          <a:prstGeom prst="rect">
            <a:avLst/>
          </a:prstGeom>
          <a:ln w="12700">
            <a:miter lim="400000"/>
          </a:ln>
        </p:spPr>
      </p:pic>
      <p:pic>
        <p:nvPicPr>
          <p:cNvPr id="345" name="EarDiagram.gif" descr="EarDiagram.gif"/>
          <p:cNvPicPr>
            <a:picLocks noChangeAspect="1"/>
          </p:cNvPicPr>
          <p:nvPr/>
        </p:nvPicPr>
        <p:blipFill>
          <a:blip r:embed="rId4">
            <a:extLst/>
          </a:blip>
          <a:srcRect l="0" t="0" r="13999" b="0"/>
          <a:stretch>
            <a:fillRect/>
          </a:stretch>
        </p:blipFill>
        <p:spPr>
          <a:xfrm>
            <a:off x="8049169" y="417667"/>
            <a:ext cx="3881241" cy="3076184"/>
          </a:xfrm>
          <a:prstGeom prst="rect">
            <a:avLst/>
          </a:prstGeom>
          <a:ln w="12700">
            <a:miter lim="400000"/>
          </a:ln>
        </p:spPr>
      </p:pic>
      <p:sp>
        <p:nvSpPr>
          <p:cNvPr id="346" name="[Cochlea]"/>
          <p:cNvSpPr txBox="1"/>
          <p:nvPr/>
        </p:nvSpPr>
        <p:spPr>
          <a:xfrm>
            <a:off x="11535903" y="1847815"/>
            <a:ext cx="1769022"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[Cochlea]</a:t>
            </a:r>
          </a:p>
        </p:txBody>
      </p:sp>
      <p:sp>
        <p:nvSpPr>
          <p:cNvPr id="347" name="ContentVec"/>
          <p:cNvSpPr txBox="1"/>
          <p:nvPr>
            <p:ph type="title"/>
          </p:nvPr>
        </p:nvSpPr>
        <p:spPr>
          <a:xfrm>
            <a:off x="8511966" y="5628709"/>
            <a:ext cx="2166268" cy="698795"/>
          </a:xfrm>
          <a:prstGeom prst="rect">
            <a:avLst/>
          </a:prstGeom>
        </p:spPr>
        <p:txBody>
          <a:bodyPr/>
          <a:lstStyle>
            <a:lvl1pPr defTabSz="1170402">
              <a:defRPr spc="-60" sz="3024"/>
            </a:lvl1pPr>
          </a:lstStyle>
          <a:p>
            <a:pPr/>
            <a:r>
              <a:t>ContentVec</a:t>
            </a:r>
          </a:p>
        </p:txBody>
      </p:sp>
      <p:sp>
        <p:nvSpPr>
          <p:cNvPr id="348" name="[Feature Extraction]"/>
          <p:cNvSpPr txBox="1"/>
          <p:nvPr/>
        </p:nvSpPr>
        <p:spPr>
          <a:xfrm>
            <a:off x="9698168" y="4373874"/>
            <a:ext cx="3533586"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[Feature Extraction]</a:t>
            </a:r>
          </a:p>
        </p:txBody>
      </p:sp>
      <p:sp>
        <p:nvSpPr>
          <p:cNvPr id="349" name="Rettangolo"/>
          <p:cNvSpPr/>
          <p:nvPr/>
        </p:nvSpPr>
        <p:spPr>
          <a:xfrm>
            <a:off x="8466621" y="5346767"/>
            <a:ext cx="2256958" cy="1257238"/>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100">
                <a:solidFill>
                  <a:srgbClr val="FFFFFF"/>
                </a:solidFill>
                <a:latin typeface="Helvetica Neue Medium"/>
                <a:ea typeface="Helvetica Neue Medium"/>
                <a:cs typeface="Helvetica Neue Medium"/>
                <a:sym typeface="Helvetica Neue Medium"/>
              </a:defRPr>
            </a:pPr>
          </a:p>
        </p:txBody>
      </p:sp>
      <p:sp>
        <p:nvSpPr>
          <p:cNvPr id="350" name="Rettangolo"/>
          <p:cNvSpPr/>
          <p:nvPr/>
        </p:nvSpPr>
        <p:spPr>
          <a:xfrm>
            <a:off x="8385488" y="4251855"/>
            <a:ext cx="5012393" cy="3447062"/>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1" name="Rettangolo"/>
          <p:cNvSpPr/>
          <p:nvPr/>
        </p:nvSpPr>
        <p:spPr>
          <a:xfrm>
            <a:off x="10889580" y="5203372"/>
            <a:ext cx="2270396" cy="183615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2" name="CREPE / RMVPE/ Hybrid"/>
          <p:cNvSpPr txBox="1"/>
          <p:nvPr/>
        </p:nvSpPr>
        <p:spPr>
          <a:xfrm>
            <a:off x="11003672" y="5339710"/>
            <a:ext cx="2042212" cy="15143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CREPE / RMVPE/ Hybrid</a:t>
            </a:r>
          </a:p>
        </p:txBody>
      </p:sp>
      <p:pic>
        <p:nvPicPr>
          <p:cNvPr id="353" name="document-309065_640.png" descr="document-309065_640.png"/>
          <p:cNvPicPr>
            <a:picLocks noChangeAspect="1"/>
          </p:cNvPicPr>
          <p:nvPr/>
        </p:nvPicPr>
        <p:blipFill>
          <a:blip r:embed="rId5">
            <a:extLst/>
          </a:blip>
          <a:stretch>
            <a:fillRect/>
          </a:stretch>
        </p:blipFill>
        <p:spPr>
          <a:xfrm>
            <a:off x="15705493" y="5631578"/>
            <a:ext cx="1656729" cy="1656729"/>
          </a:xfrm>
          <a:prstGeom prst="rect">
            <a:avLst/>
          </a:prstGeom>
          <a:ln w="12700">
            <a:miter lim="400000"/>
          </a:ln>
        </p:spPr>
      </p:pic>
      <p:sp>
        <p:nvSpPr>
          <p:cNvPr id="354" name=".pth"/>
          <p:cNvSpPr txBox="1"/>
          <p:nvPr/>
        </p:nvSpPr>
        <p:spPr>
          <a:xfrm>
            <a:off x="16155918" y="7145764"/>
            <a:ext cx="75587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.pth</a:t>
            </a:r>
          </a:p>
        </p:txBody>
      </p:sp>
      <p:sp>
        <p:nvSpPr>
          <p:cNvPr id="355" name="1. State dict (weights and biases)"/>
          <p:cNvSpPr txBox="1"/>
          <p:nvPr/>
        </p:nvSpPr>
        <p:spPr>
          <a:xfrm>
            <a:off x="15495046" y="4441461"/>
            <a:ext cx="2899291" cy="1161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1" sz="2500"/>
            </a:lvl1pPr>
          </a:lstStyle>
          <a:p>
            <a:pPr/>
            <a:r>
              <a:t>1. State dict (weights and biases)</a:t>
            </a:r>
          </a:p>
        </p:txBody>
      </p:sp>
      <p:pic>
        <p:nvPicPr>
          <p:cNvPr id="356" name="MeasurePerceive.jpg" descr="MeasurePerceive.jpg"/>
          <p:cNvPicPr>
            <a:picLocks noChangeAspect="1"/>
          </p:cNvPicPr>
          <p:nvPr/>
        </p:nvPicPr>
        <p:blipFill>
          <a:blip r:embed="rId6">
            <a:extLst/>
          </a:blip>
          <a:srcRect l="0" t="0" r="56002" b="59578"/>
          <a:stretch>
            <a:fillRect/>
          </a:stretch>
        </p:blipFill>
        <p:spPr>
          <a:xfrm>
            <a:off x="14849029" y="705058"/>
            <a:ext cx="3111415" cy="2858537"/>
          </a:xfrm>
          <a:prstGeom prst="rect">
            <a:avLst/>
          </a:prstGeom>
          <a:ln w="12700">
            <a:miter lim="400000"/>
          </a:ln>
        </p:spPr>
      </p:pic>
      <p:sp>
        <p:nvSpPr>
          <p:cNvPr id="357" name="Linea"/>
          <p:cNvSpPr/>
          <p:nvPr/>
        </p:nvSpPr>
        <p:spPr>
          <a:xfrm flipV="1">
            <a:off x="13347648" y="1479748"/>
            <a:ext cx="1764581" cy="666978"/>
          </a:xfrm>
          <a:prstGeom prst="line">
            <a:avLst/>
          </a:prstGeom>
          <a:ln w="25400">
            <a:solidFill>
              <a:srgbClr val="000000"/>
            </a:solidFill>
            <a:miter lim="400000"/>
            <a:tailEnd type="triangle"/>
          </a:ln>
        </p:spPr>
        <p:txBody>
          <a:bodyPr lIns="50800" tIns="50800" rIns="50800" bIns="50800" anchor="ctr"/>
          <a:lstStyle/>
          <a:p>
            <a:pPr/>
          </a:p>
        </p:txBody>
      </p:sp>
      <p:sp>
        <p:nvSpPr>
          <p:cNvPr id="358" name="Linea"/>
          <p:cNvSpPr/>
          <p:nvPr/>
        </p:nvSpPr>
        <p:spPr>
          <a:xfrm>
            <a:off x="13350496" y="2286773"/>
            <a:ext cx="1754396" cy="1"/>
          </a:xfrm>
          <a:prstGeom prst="line">
            <a:avLst/>
          </a:prstGeom>
          <a:ln w="25400">
            <a:solidFill>
              <a:srgbClr val="000000"/>
            </a:solidFill>
            <a:miter lim="400000"/>
            <a:tailEnd type="triangle"/>
          </a:ln>
        </p:spPr>
        <p:txBody>
          <a:bodyPr lIns="50800" tIns="50800" rIns="50800" bIns="50800" anchor="ctr"/>
          <a:lstStyle/>
          <a:p>
            <a:pPr/>
          </a:p>
        </p:txBody>
      </p:sp>
      <p:sp>
        <p:nvSpPr>
          <p:cNvPr id="359" name="Linea"/>
          <p:cNvSpPr/>
          <p:nvPr/>
        </p:nvSpPr>
        <p:spPr>
          <a:xfrm>
            <a:off x="13406651" y="2425873"/>
            <a:ext cx="1645946" cy="540069"/>
          </a:xfrm>
          <a:prstGeom prst="line">
            <a:avLst/>
          </a:prstGeom>
          <a:ln w="25400">
            <a:solidFill>
              <a:srgbClr val="000000"/>
            </a:solidFill>
            <a:miter lim="400000"/>
            <a:tailEnd type="triangle"/>
          </a:ln>
        </p:spPr>
        <p:txBody>
          <a:bodyPr lIns="50800" tIns="50800" rIns="50800" bIns="50800" anchor="ctr"/>
          <a:lstStyle/>
          <a:p>
            <a:pPr/>
          </a:p>
        </p:txBody>
      </p:sp>
      <p:sp>
        <p:nvSpPr>
          <p:cNvPr id="360" name="Rettangolo"/>
          <p:cNvSpPr/>
          <p:nvPr/>
        </p:nvSpPr>
        <p:spPr>
          <a:xfrm>
            <a:off x="15263491" y="4446645"/>
            <a:ext cx="2540733" cy="3300440"/>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1" name="Linea"/>
          <p:cNvSpPr/>
          <p:nvPr/>
        </p:nvSpPr>
        <p:spPr>
          <a:xfrm flipV="1">
            <a:off x="13450690" y="5079387"/>
            <a:ext cx="1764581" cy="666978"/>
          </a:xfrm>
          <a:prstGeom prst="line">
            <a:avLst/>
          </a:prstGeom>
          <a:ln w="25400">
            <a:solidFill>
              <a:srgbClr val="000000"/>
            </a:solidFill>
            <a:miter lim="400000"/>
            <a:tailEnd type="triangle"/>
          </a:ln>
        </p:spPr>
        <p:txBody>
          <a:bodyPr lIns="50800" tIns="50800" rIns="50800" bIns="50800" anchor="ctr"/>
          <a:lstStyle/>
          <a:p>
            <a:pPr/>
          </a:p>
        </p:txBody>
      </p:sp>
      <p:sp>
        <p:nvSpPr>
          <p:cNvPr id="362" name="Linea"/>
          <p:cNvSpPr/>
          <p:nvPr/>
        </p:nvSpPr>
        <p:spPr>
          <a:xfrm>
            <a:off x="13453537" y="5886412"/>
            <a:ext cx="1754395"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a"/>
          <p:cNvSpPr/>
          <p:nvPr/>
        </p:nvSpPr>
        <p:spPr>
          <a:xfrm>
            <a:off x="13509692" y="6025512"/>
            <a:ext cx="1645947" cy="540069"/>
          </a:xfrm>
          <a:prstGeom prst="line">
            <a:avLst/>
          </a:prstGeom>
          <a:ln w="25400">
            <a:solidFill>
              <a:srgbClr val="000000"/>
            </a:solidFill>
            <a:miter lim="400000"/>
            <a:tailEnd type="triangle"/>
          </a:ln>
        </p:spPr>
        <p:txBody>
          <a:bodyPr lIns="50800" tIns="50800" rIns="50800" bIns="50800" anchor="ctr"/>
          <a:lstStyle/>
          <a:p>
            <a:pPr/>
          </a:p>
        </p:txBody>
      </p:sp>
      <p:sp>
        <p:nvSpPr>
          <p:cNvPr id="364" name="Linea"/>
          <p:cNvSpPr/>
          <p:nvPr/>
        </p:nvSpPr>
        <p:spPr>
          <a:xfrm flipV="1">
            <a:off x="12442534" y="2355478"/>
            <a:ext cx="1" cy="2138083"/>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5" name="Linea"/>
          <p:cNvSpPr/>
          <p:nvPr/>
        </p:nvSpPr>
        <p:spPr>
          <a:xfrm flipV="1">
            <a:off x="6996763" y="2896054"/>
            <a:ext cx="1" cy="2396058"/>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6" name="Linea"/>
          <p:cNvSpPr/>
          <p:nvPr/>
        </p:nvSpPr>
        <p:spPr>
          <a:xfrm flipV="1">
            <a:off x="16404779" y="3250178"/>
            <a:ext cx="1" cy="1161033"/>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67" name="Parallelismi"/>
          <p:cNvSpPr txBox="1"/>
          <p:nvPr/>
        </p:nvSpPr>
        <p:spPr>
          <a:xfrm>
            <a:off x="328635" y="341079"/>
            <a:ext cx="21126099"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24" sz="6200"/>
            </a:lvl1pPr>
          </a:lstStyle>
          <a:p>
            <a:pPr/>
            <a:r>
              <a:t>Parallelismi</a:t>
            </a:r>
          </a:p>
        </p:txBody>
      </p:sp>
      <p:sp>
        <p:nvSpPr>
          <p:cNvPr id="368" name="1. Percezione uditiva"/>
          <p:cNvSpPr txBox="1"/>
          <p:nvPr/>
        </p:nvSpPr>
        <p:spPr>
          <a:xfrm>
            <a:off x="2179201" y="1687862"/>
            <a:ext cx="35045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1. Percezione uditiva</a:t>
            </a:r>
          </a:p>
        </p:txBody>
      </p:sp>
      <p:sp>
        <p:nvSpPr>
          <p:cNvPr id="369" name="2. RVC"/>
          <p:cNvSpPr txBox="1"/>
          <p:nvPr/>
        </p:nvSpPr>
        <p:spPr>
          <a:xfrm>
            <a:off x="4423253" y="4983602"/>
            <a:ext cx="126045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900"/>
            </a:lvl1pPr>
          </a:lstStyle>
          <a:p>
            <a:pPr/>
            <a:r>
              <a:t>2. RVC</a:t>
            </a:r>
          </a:p>
        </p:txBody>
      </p:sp>
      <p:sp>
        <p:nvSpPr>
          <p:cNvPr id="370" name="Rettangolo"/>
          <p:cNvSpPr/>
          <p:nvPr/>
        </p:nvSpPr>
        <p:spPr>
          <a:xfrm>
            <a:off x="2490946" y="8270536"/>
            <a:ext cx="5025093" cy="517121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1" name="Rettangolo"/>
          <p:cNvSpPr/>
          <p:nvPr/>
        </p:nvSpPr>
        <p:spPr>
          <a:xfrm>
            <a:off x="7632572" y="8270536"/>
            <a:ext cx="5389653" cy="517121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2" name="Rettangolo"/>
          <p:cNvSpPr/>
          <p:nvPr/>
        </p:nvSpPr>
        <p:spPr>
          <a:xfrm>
            <a:off x="13112549" y="8270536"/>
            <a:ext cx="5839826" cy="517121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3" name="Linea"/>
          <p:cNvSpPr/>
          <p:nvPr/>
        </p:nvSpPr>
        <p:spPr>
          <a:xfrm flipV="1">
            <a:off x="896115" y="2880500"/>
            <a:ext cx="1" cy="10992019"/>
          </a:xfrm>
          <a:prstGeom prst="line">
            <a:avLst/>
          </a:prstGeom>
          <a:ln w="25400">
            <a:solidFill>
              <a:srgbClr val="000000"/>
            </a:solidFill>
            <a:miter lim="400000"/>
          </a:ln>
        </p:spPr>
        <p:txBody>
          <a:bodyPr lIns="50800" tIns="50800" rIns="50800" bIns="50800" anchor="ctr"/>
          <a:lstStyle/>
          <a:p>
            <a:pPr/>
          </a:p>
        </p:txBody>
      </p:sp>
      <p:sp>
        <p:nvSpPr>
          <p:cNvPr id="374" name="Linea"/>
          <p:cNvSpPr/>
          <p:nvPr/>
        </p:nvSpPr>
        <p:spPr>
          <a:xfrm flipV="1">
            <a:off x="1079822" y="5824929"/>
            <a:ext cx="1" cy="8061177"/>
          </a:xfrm>
          <a:prstGeom prst="line">
            <a:avLst/>
          </a:prstGeom>
          <a:ln w="25400">
            <a:solidFill>
              <a:srgbClr val="000000"/>
            </a:solidFill>
            <a:miter lim="400000"/>
          </a:ln>
        </p:spPr>
        <p:txBody>
          <a:bodyPr lIns="50800" tIns="50800" rIns="50800" bIns="50800" anchor="ctr"/>
          <a:lstStyle/>
          <a:p>
            <a:pPr/>
          </a:p>
        </p:txBody>
      </p:sp>
      <p:sp>
        <p:nvSpPr>
          <p:cNvPr id="375" name="Feature Alignment"/>
          <p:cNvSpPr txBox="1"/>
          <p:nvPr/>
        </p:nvSpPr>
        <p:spPr>
          <a:xfrm>
            <a:off x="20467091" y="5561426"/>
            <a:ext cx="2961544" cy="10673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41086">
              <a:lnSpc>
                <a:spcPct val="80000"/>
              </a:lnSpc>
              <a:spcBef>
                <a:spcPts val="0"/>
              </a:spcBef>
              <a:defRPr b="1" spc="-68" sz="3410"/>
            </a:lvl1pPr>
          </a:lstStyle>
          <a:p>
            <a:pPr/>
            <a:r>
              <a:t>Feature Alignment</a:t>
            </a:r>
          </a:p>
        </p:txBody>
      </p:sp>
      <p:sp>
        <p:nvSpPr>
          <p:cNvPr id="376" name="[Signal Processing]"/>
          <p:cNvSpPr txBox="1"/>
          <p:nvPr/>
        </p:nvSpPr>
        <p:spPr>
          <a:xfrm>
            <a:off x="2748884" y="8428871"/>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[Signal Processing]</a:t>
            </a:r>
          </a:p>
        </p:txBody>
      </p:sp>
      <p:sp>
        <p:nvSpPr>
          <p:cNvPr id="377" name="In entrambi i casi il suono viene discretizzato.…"/>
          <p:cNvSpPr txBox="1"/>
          <p:nvPr/>
        </p:nvSpPr>
        <p:spPr>
          <a:xfrm>
            <a:off x="2933459" y="9262945"/>
            <a:ext cx="4140099"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In entrambi i casi il suono viene discretizzato.</a:t>
            </a:r>
          </a:p>
          <a:p>
            <a:pPr>
              <a:spcBef>
                <a:spcPts val="2900"/>
              </a:spcBef>
              <a:defRPr sz="3000">
                <a:solidFill>
                  <a:srgbClr val="FFFFFF"/>
                </a:solidFill>
              </a:defRPr>
            </a:pPr>
            <a:r>
              <a:t>Nell’orecchio umano viene convertito in segnali elettrici, mentre in RVC in segnali digitali.</a:t>
            </a:r>
          </a:p>
        </p:txBody>
      </p:sp>
      <p:sp>
        <p:nvSpPr>
          <p:cNvPr id="378" name="Linea"/>
          <p:cNvSpPr/>
          <p:nvPr/>
        </p:nvSpPr>
        <p:spPr>
          <a:xfrm flipV="1">
            <a:off x="6996763" y="5873655"/>
            <a:ext cx="1" cy="2396059"/>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79" name="[Principio Base]"/>
          <p:cNvSpPr txBox="1"/>
          <p:nvPr/>
        </p:nvSpPr>
        <p:spPr>
          <a:xfrm>
            <a:off x="7948487" y="8453187"/>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[Principio Base]</a:t>
            </a:r>
          </a:p>
        </p:txBody>
      </p:sp>
      <p:sp>
        <p:nvSpPr>
          <p:cNvPr id="380" name="In entrambi i casi il segnale originario complesso viene diviso in parti più semplici.…"/>
          <p:cNvSpPr txBox="1"/>
          <p:nvPr/>
        </p:nvSpPr>
        <p:spPr>
          <a:xfrm>
            <a:off x="7950076" y="9248431"/>
            <a:ext cx="4728436"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In entrambi i casi il segnale originario complesso viene diviso in parti più semplici. </a:t>
            </a:r>
          </a:p>
          <a:p>
            <a:pPr>
              <a:spcBef>
                <a:spcPts val="2900"/>
              </a:spcBef>
              <a:defRPr sz="3000">
                <a:solidFill>
                  <a:srgbClr val="FFFFFF"/>
                </a:solidFill>
              </a:defRPr>
            </a:pPr>
            <a:r>
              <a:t>Nell’uomo questa operazione viene eseguita dalla coclea, in RVC dalle reti neurali di feature extraction.</a:t>
            </a:r>
          </a:p>
        </p:txBody>
      </p:sp>
      <p:sp>
        <p:nvSpPr>
          <p:cNvPr id="381" name="Linea"/>
          <p:cNvSpPr/>
          <p:nvPr/>
        </p:nvSpPr>
        <p:spPr>
          <a:xfrm flipV="1">
            <a:off x="12420413" y="7700169"/>
            <a:ext cx="1" cy="590945"/>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2" name="[Codifica]"/>
          <p:cNvSpPr txBox="1"/>
          <p:nvPr/>
        </p:nvSpPr>
        <p:spPr>
          <a:xfrm>
            <a:off x="13371322" y="8428871"/>
            <a:ext cx="494099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[Codifica]</a:t>
            </a:r>
          </a:p>
        </p:txBody>
      </p:sp>
      <p:pic>
        <p:nvPicPr>
          <p:cNvPr id="383" name="MeasurePerceive.jpg" descr="MeasurePerceive.jpg"/>
          <p:cNvPicPr>
            <a:picLocks noChangeAspect="1"/>
          </p:cNvPicPr>
          <p:nvPr/>
        </p:nvPicPr>
        <p:blipFill>
          <a:blip r:embed="rId6">
            <a:extLst/>
          </a:blip>
          <a:srcRect l="53691" t="13314" r="6633" b="59960"/>
          <a:stretch>
            <a:fillRect/>
          </a:stretch>
        </p:blipFill>
        <p:spPr>
          <a:xfrm>
            <a:off x="20053017" y="1079287"/>
            <a:ext cx="2899267" cy="1952904"/>
          </a:xfrm>
          <a:prstGeom prst="rect">
            <a:avLst/>
          </a:prstGeom>
          <a:ln w="12700">
            <a:miter lim="400000"/>
          </a:ln>
        </p:spPr>
      </p:pic>
      <p:sp>
        <p:nvSpPr>
          <p:cNvPr id="384" name="[Auditory cortex]"/>
          <p:cNvSpPr txBox="1"/>
          <p:nvPr/>
        </p:nvSpPr>
        <p:spPr>
          <a:xfrm>
            <a:off x="20053017" y="2911281"/>
            <a:ext cx="310174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[Auditory cortex]</a:t>
            </a:r>
          </a:p>
        </p:txBody>
      </p:sp>
      <p:sp>
        <p:nvSpPr>
          <p:cNvPr id="385" name="/retrieval"/>
          <p:cNvSpPr txBox="1"/>
          <p:nvPr/>
        </p:nvSpPr>
        <p:spPr>
          <a:xfrm>
            <a:off x="20522560" y="6609398"/>
            <a:ext cx="6603221"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/retrieval</a:t>
            </a:r>
          </a:p>
        </p:txBody>
      </p:sp>
      <p:sp>
        <p:nvSpPr>
          <p:cNvPr id="386" name="Rettangolo"/>
          <p:cNvSpPr/>
          <p:nvPr/>
        </p:nvSpPr>
        <p:spPr>
          <a:xfrm>
            <a:off x="20233850" y="5183164"/>
            <a:ext cx="2540733" cy="2562144"/>
          </a:xfrm>
          <a:prstGeom prst="rect">
            <a:avLst/>
          </a:prstGeom>
          <a:ln w="12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87" name="Linea"/>
          <p:cNvSpPr/>
          <p:nvPr/>
        </p:nvSpPr>
        <p:spPr>
          <a:xfrm flipV="1">
            <a:off x="21522278" y="3513566"/>
            <a:ext cx="1" cy="1161034"/>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8" name="Linea"/>
          <p:cNvSpPr/>
          <p:nvPr/>
        </p:nvSpPr>
        <p:spPr>
          <a:xfrm flipV="1">
            <a:off x="16533857" y="7700169"/>
            <a:ext cx="1" cy="590945"/>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89" name="Quadrato"/>
          <p:cNvSpPr/>
          <p:nvPr/>
        </p:nvSpPr>
        <p:spPr>
          <a:xfrm>
            <a:off x="19036574" y="8279342"/>
            <a:ext cx="5172176" cy="5171210"/>
          </a:xfrm>
          <a:prstGeom prst="rect">
            <a:avLst/>
          </a:prstGeom>
          <a:solidFill>
            <a:srgbClr val="2C2C2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0" name="Linea"/>
          <p:cNvSpPr/>
          <p:nvPr/>
        </p:nvSpPr>
        <p:spPr>
          <a:xfrm flipV="1">
            <a:off x="21484541" y="7678522"/>
            <a:ext cx="1" cy="634239"/>
          </a:xfrm>
          <a:prstGeom prst="line">
            <a:avLst/>
          </a:prstGeom>
          <a:ln w="50800">
            <a:solidFill>
              <a:srgbClr val="9AAFC7"/>
            </a:solidFill>
            <a:miter lim="400000"/>
            <a:headEnd type="triangle"/>
            <a:tailEnd type="triangle"/>
          </a:ln>
        </p:spPr>
        <p:txBody>
          <a:bodyPr lIns="50800" tIns="50800" rIns="50800" bIns="50800" anchor="ctr"/>
          <a:lstStyle/>
          <a:p>
            <a:pPr/>
          </a:p>
        </p:txBody>
      </p:sp>
      <p:sp>
        <p:nvSpPr>
          <p:cNvPr id="391" name="[Pattern Matching]"/>
          <p:cNvSpPr txBox="1"/>
          <p:nvPr/>
        </p:nvSpPr>
        <p:spPr>
          <a:xfrm>
            <a:off x="19175446" y="8428871"/>
            <a:ext cx="49409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solidFill>
                  <a:srgbClr val="FFFFFF"/>
                </a:solidFill>
              </a:defRPr>
            </a:lvl1pPr>
          </a:lstStyle>
          <a:p>
            <a:pPr/>
            <a:r>
              <a:t>[Pattern Matching]</a:t>
            </a:r>
          </a:p>
        </p:txBody>
      </p:sp>
      <p:sp>
        <p:nvSpPr>
          <p:cNvPr id="392" name="Le quantità misurabili usate dal cervello per comprendere il suono corrispondono ai pesi e ai bias del modello PyTorch.…"/>
          <p:cNvSpPr txBox="1"/>
          <p:nvPr/>
        </p:nvSpPr>
        <p:spPr>
          <a:xfrm>
            <a:off x="13371322" y="9224822"/>
            <a:ext cx="5445530"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Le quantità misurabili usate dal cervello per comprendere il suono corrispondono ai pesi e ai bias del modello PyTorch. </a:t>
            </a:r>
          </a:p>
          <a:p>
            <a:pPr>
              <a:spcBef>
                <a:spcPts val="2900"/>
              </a:spcBef>
              <a:defRPr sz="3000">
                <a:solidFill>
                  <a:srgbClr val="FFFFFF"/>
                </a:solidFill>
              </a:defRPr>
            </a:pPr>
            <a:r>
              <a:t>Come il cervello, il modello PyTorch aggiusta i suoi valori interni per fare previsioni ed elaborazioni accurate.</a:t>
            </a:r>
          </a:p>
        </p:txBody>
      </p:sp>
      <p:sp>
        <p:nvSpPr>
          <p:cNvPr id="393" name="Entrambi i sistemi si basano su stored pattern per interpretare e ricreare il suono.…"/>
          <p:cNvSpPr txBox="1"/>
          <p:nvPr/>
        </p:nvSpPr>
        <p:spPr>
          <a:xfrm>
            <a:off x="19175446" y="9150835"/>
            <a:ext cx="4829353" cy="380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900"/>
              </a:spcBef>
              <a:defRPr sz="3000">
                <a:solidFill>
                  <a:srgbClr val="FFFFFF"/>
                </a:solidFill>
              </a:defRPr>
            </a:pPr>
            <a:r>
              <a:t>Entrambi i sistemi si basano su stored pattern per interpretare e ricreare il suono.</a:t>
            </a:r>
          </a:p>
          <a:p>
            <a:pPr>
              <a:spcBef>
                <a:spcPts val="2900"/>
              </a:spcBef>
              <a:defRPr sz="3000">
                <a:solidFill>
                  <a:srgbClr val="FFFFFF"/>
                </a:solidFill>
              </a:defRPr>
            </a:pPr>
            <a:r>
              <a:t>La corteccia uditiva fa alignment dei nuovi suoni con la memoria, RVC con i pesi e bias memorizzati.</a:t>
            </a:r>
          </a:p>
        </p:txBody>
      </p:sp>
      <p:sp>
        <p:nvSpPr>
          <p:cNvPr id="394" name="[Conversion Network]"/>
          <p:cNvSpPr txBox="1"/>
          <p:nvPr/>
        </p:nvSpPr>
        <p:spPr>
          <a:xfrm>
            <a:off x="19533841" y="4558881"/>
            <a:ext cx="4140100"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[Conversion Network]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ContentVec: Self-Supervised Learning (SSL) e HuBERT"/>
          <p:cNvSpPr txBox="1"/>
          <p:nvPr>
            <p:ph type="title"/>
          </p:nvPr>
        </p:nvSpPr>
        <p:spPr>
          <a:xfrm>
            <a:off x="689273" y="430585"/>
            <a:ext cx="21126099" cy="1433164"/>
          </a:xfrm>
          <a:prstGeom prst="rect">
            <a:avLst/>
          </a:prstGeom>
        </p:spPr>
        <p:txBody>
          <a:bodyPr/>
          <a:lstStyle/>
          <a:p>
            <a:pPr/>
            <a:r>
              <a:t>ContentVec: Self-Supervised Learning (SSL) e HuBERT</a:t>
            </a:r>
          </a:p>
        </p:txBody>
      </p:sp>
      <p:sp>
        <p:nvSpPr>
          <p:cNvPr id="397"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398"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399" name="Self-Supervised Learning è un tipo di apprendimento supervisionato che non necessita di grandi quantità di dati annotati: l’apprendimento avviene autonomamente, tramite delle previsioni su parti di input di dati non etichettati, ottenute da altre parti d"/>
          <p:cNvSpPr txBox="1"/>
          <p:nvPr/>
        </p:nvSpPr>
        <p:spPr>
          <a:xfrm>
            <a:off x="876512" y="3175221"/>
            <a:ext cx="11064748" cy="29592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700"/>
              </a:spcBef>
              <a:defRPr sz="3500"/>
            </a:lvl1pPr>
          </a:lstStyle>
          <a:p>
            <a:pPr/>
            <a:r>
              <a:t>Self-Supervised Learning è un tipo di apprendimento supervisionato che non necessita di grandi quantità di dati annotati: l’apprendimento avviene autonomamente, tramite delle previsioni su parti di input di dati non etichettati, ottenute da altre parti dell’input stesso.</a:t>
            </a:r>
          </a:p>
        </p:txBody>
      </p:sp>
      <p:pic>
        <p:nvPicPr>
          <p:cNvPr id="400" name="Screenshot 2024-09-07 alle 10.52.58.png" descr="Screenshot 2024-09-07 alle 10.52.58.png"/>
          <p:cNvPicPr>
            <a:picLocks noChangeAspect="1"/>
          </p:cNvPicPr>
          <p:nvPr/>
        </p:nvPicPr>
        <p:blipFill>
          <a:blip r:embed="rId2">
            <a:extLst/>
          </a:blip>
          <a:stretch>
            <a:fillRect/>
          </a:stretch>
        </p:blipFill>
        <p:spPr>
          <a:xfrm>
            <a:off x="12109603" y="3057752"/>
            <a:ext cx="10923452" cy="2959228"/>
          </a:xfrm>
          <a:prstGeom prst="rect">
            <a:avLst/>
          </a:prstGeom>
          <a:ln w="12700">
            <a:miter lim="400000"/>
          </a:ln>
        </p:spPr>
      </p:pic>
      <p:sp>
        <p:nvSpPr>
          <p:cNvPr id="401" name="Questa operazione si chiama ‘masking’, ed è alla base dei principali modelli benchmark di SSL, come il famoso Natural Language Processing model BERT."/>
          <p:cNvSpPr txBox="1"/>
          <p:nvPr/>
        </p:nvSpPr>
        <p:spPr>
          <a:xfrm>
            <a:off x="851112" y="6687666"/>
            <a:ext cx="14558124" cy="23369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500"/>
              </a:spcBef>
              <a:defRPr sz="3500"/>
            </a:lvl1pPr>
          </a:lstStyle>
          <a:p>
            <a:pPr/>
            <a:r>
              <a:t>Questa operazione si chiama ‘masking’, ed è alla base dei principali modelli benchmark di SSL, come il famoso Natural Language Processing model BERT.</a:t>
            </a:r>
          </a:p>
        </p:txBody>
      </p:sp>
      <p:pic>
        <p:nvPicPr>
          <p:cNvPr id="402" name="Self-supervised-language-and-vision-models-learn-representations-by-imputing-data.png" descr="Self-supervised-language-and-vision-models-learn-representations-by-imputing-data.png"/>
          <p:cNvPicPr>
            <a:picLocks noChangeAspect="1"/>
          </p:cNvPicPr>
          <p:nvPr/>
        </p:nvPicPr>
        <p:blipFill>
          <a:blip r:embed="rId3">
            <a:extLst/>
          </a:blip>
          <a:srcRect l="0" t="0" r="0" b="0"/>
          <a:stretch>
            <a:fillRect/>
          </a:stretch>
        </p:blipFill>
        <p:spPr>
          <a:xfrm>
            <a:off x="6090542" y="8707387"/>
            <a:ext cx="8509904" cy="4475208"/>
          </a:xfrm>
          <a:prstGeom prst="rect">
            <a:avLst/>
          </a:prstGeom>
          <a:ln w="12700">
            <a:miter lim="400000"/>
          </a:ln>
        </p:spPr>
      </p:pic>
      <p:pic>
        <p:nvPicPr>
          <p:cNvPr id="403" name="hubert_explained-2.png" descr="hubert_explained-2.png"/>
          <p:cNvPicPr>
            <a:picLocks noChangeAspect="1"/>
          </p:cNvPicPr>
          <p:nvPr/>
        </p:nvPicPr>
        <p:blipFill>
          <a:blip r:embed="rId4">
            <a:extLst/>
          </a:blip>
          <a:srcRect l="0" t="20871" r="56385" b="5354"/>
          <a:stretch>
            <a:fillRect/>
          </a:stretch>
        </p:blipFill>
        <p:spPr>
          <a:xfrm>
            <a:off x="15490860" y="6377831"/>
            <a:ext cx="7342394" cy="6986135"/>
          </a:xfrm>
          <a:prstGeom prst="rect">
            <a:avLst/>
          </a:prstGeom>
          <a:ln w="12700">
            <a:miter lim="400000"/>
          </a:ln>
        </p:spPr>
      </p:pic>
      <p:sp>
        <p:nvSpPr>
          <p:cNvPr id="404" name="Masked Audio Model - HuBERT"/>
          <p:cNvSpPr txBox="1"/>
          <p:nvPr/>
        </p:nvSpPr>
        <p:spPr>
          <a:xfrm>
            <a:off x="17880880" y="6014663"/>
            <a:ext cx="5072584"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Masked Audio Model - HuBERT</a:t>
            </a:r>
          </a:p>
        </p:txBody>
      </p:sp>
      <p:sp>
        <p:nvSpPr>
          <p:cNvPr id="405" name="Per le rappresentazioni di audio parlato esiste un modello specifico chiamato HuBERT (Hidden unit BERT), che è l’equivalente di BERT, ma progettato per task di speech processing."/>
          <p:cNvSpPr txBox="1"/>
          <p:nvPr/>
        </p:nvSpPr>
        <p:spPr>
          <a:xfrm>
            <a:off x="850101" y="8760543"/>
            <a:ext cx="4760243" cy="436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500"/>
              </a:spcBef>
              <a:defRPr sz="3500"/>
            </a:lvl1pPr>
          </a:lstStyle>
          <a:p>
            <a:pPr/>
            <a:r>
              <a:t>Per le rappresentazioni di audio parlato esiste un modello specifico chiamato HuBERT (Hidden unit BERT), che è l’equivalente di BERT, ma progettato per task di speech processing.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ContentVec: HuBert e Self-Supervised Learning (SSL)"/>
          <p:cNvSpPr txBox="1"/>
          <p:nvPr>
            <p:ph type="title"/>
          </p:nvPr>
        </p:nvSpPr>
        <p:spPr>
          <a:xfrm>
            <a:off x="689273" y="430585"/>
            <a:ext cx="21126099" cy="1433164"/>
          </a:xfrm>
          <a:prstGeom prst="rect">
            <a:avLst/>
          </a:prstGeom>
        </p:spPr>
        <p:txBody>
          <a:bodyPr/>
          <a:lstStyle/>
          <a:p>
            <a:pPr/>
            <a:r>
              <a:t>ContentVec: HuBert e Self-Supervised Learning (SSL)</a:t>
            </a:r>
          </a:p>
        </p:txBody>
      </p:sp>
      <p:sp>
        <p:nvSpPr>
          <p:cNvPr id="408"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pic>
        <p:nvPicPr>
          <p:cNvPr id="409" name="Screenshot 2024-09-07 alle 10.53.47.png" descr="Screenshot 2024-09-07 alle 10.53.47.png"/>
          <p:cNvPicPr>
            <a:picLocks noChangeAspect="1"/>
          </p:cNvPicPr>
          <p:nvPr/>
        </p:nvPicPr>
        <p:blipFill>
          <a:blip r:embed="rId2">
            <a:extLst/>
          </a:blip>
          <a:stretch>
            <a:fillRect/>
          </a:stretch>
        </p:blipFill>
        <p:spPr>
          <a:xfrm>
            <a:off x="10700437" y="3474835"/>
            <a:ext cx="13783629" cy="3853862"/>
          </a:xfrm>
          <a:prstGeom prst="rect">
            <a:avLst/>
          </a:prstGeom>
          <a:ln w="12700">
            <a:miter lim="400000"/>
          </a:ln>
        </p:spPr>
      </p:pic>
      <p:sp>
        <p:nvSpPr>
          <p:cNvPr id="410" name="HuBERT:"/>
          <p:cNvSpPr txBox="1"/>
          <p:nvPr/>
        </p:nvSpPr>
        <p:spPr>
          <a:xfrm>
            <a:off x="21429179" y="2420080"/>
            <a:ext cx="1490574"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lvl1pPr>
          </a:lstStyle>
          <a:p>
            <a:pPr/>
            <a:r>
              <a:t>HuBERT:</a:t>
            </a:r>
          </a:p>
        </p:txBody>
      </p:sp>
      <p:sp>
        <p:nvSpPr>
          <p:cNvPr id="411" name="‘student’"/>
          <p:cNvSpPr txBox="1"/>
          <p:nvPr/>
        </p:nvSpPr>
        <p:spPr>
          <a:xfrm>
            <a:off x="13955509" y="3183203"/>
            <a:ext cx="1454697"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‘student’</a:t>
            </a:r>
          </a:p>
        </p:txBody>
      </p:sp>
      <p:sp>
        <p:nvSpPr>
          <p:cNvPr id="412" name="‘teacher’"/>
          <p:cNvSpPr txBox="1"/>
          <p:nvPr/>
        </p:nvSpPr>
        <p:spPr>
          <a:xfrm>
            <a:off x="18396268" y="6874220"/>
            <a:ext cx="1448182"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‘teacher’</a:t>
            </a:r>
          </a:p>
        </p:txBody>
      </p:sp>
      <p:sp>
        <p:nvSpPr>
          <p:cNvPr id="413" name="‘predictor’"/>
          <p:cNvSpPr txBox="1"/>
          <p:nvPr/>
        </p:nvSpPr>
        <p:spPr>
          <a:xfrm>
            <a:off x="20335504" y="3183203"/>
            <a:ext cx="1683068"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700"/>
            </a:lvl1pPr>
          </a:lstStyle>
          <a:p>
            <a:pPr/>
            <a:r>
              <a:t>‘predictor’</a:t>
            </a:r>
          </a:p>
        </p:txBody>
      </p:sp>
      <p:sp>
        <p:nvSpPr>
          <p:cNvPr id="414" name="PREDICTOR: prevede le informazioni contenute nei frame nascosti;…"/>
          <p:cNvSpPr txBox="1"/>
          <p:nvPr/>
        </p:nvSpPr>
        <p:spPr>
          <a:xfrm>
            <a:off x="13437786" y="7614846"/>
            <a:ext cx="9929881" cy="5278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400"/>
              </a:spcBef>
              <a:defRPr sz="3500"/>
            </a:pPr>
          </a:p>
          <a:p>
            <a:pPr marL="368299" indent="-368299">
              <a:spcBef>
                <a:spcPts val="3400"/>
              </a:spcBef>
              <a:buSzPct val="123000"/>
              <a:buChar char="•"/>
              <a:defRPr sz="3500"/>
            </a:pPr>
            <a:r>
              <a:rPr b="1"/>
              <a:t>PREDICTOR</a:t>
            </a:r>
            <a:r>
              <a:t>: prevede le informazioni contenute nei frame nascosti;</a:t>
            </a:r>
          </a:p>
          <a:p>
            <a:pPr marL="368299" indent="-368299">
              <a:spcBef>
                <a:spcPts val="3400"/>
              </a:spcBef>
              <a:buSzPct val="123000"/>
              <a:buChar char="•"/>
              <a:defRPr sz="3500"/>
            </a:pPr>
            <a:r>
              <a:rPr b="1"/>
              <a:t>TEACHER Network</a:t>
            </a:r>
            <a:r>
              <a:t>: genera e divide le rappresentazioni di una sequenza audio in cluster (hidden units) di suoni simili e produce delle pseudo-etichette (teacher labels) molto approssimative, che vengono utilizzate come label durante il task di previsione.</a:t>
            </a:r>
          </a:p>
        </p:txBody>
      </p:sp>
      <p:sp>
        <p:nvSpPr>
          <p:cNvPr id="415" name="Consiste nel prendere un input audio, dividerlo in unità più piccole, nascondendone alcune, facendo prevedere al modello le parti mancanti."/>
          <p:cNvSpPr txBox="1"/>
          <p:nvPr/>
        </p:nvSpPr>
        <p:spPr>
          <a:xfrm>
            <a:off x="949931" y="6920255"/>
            <a:ext cx="11695054"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400"/>
              </a:spcBef>
              <a:defRPr sz="3500"/>
            </a:lvl1pPr>
          </a:lstStyle>
          <a:p>
            <a:pPr/>
            <a:r>
              <a:t>Consiste nel prendere un input audio, dividerlo in unità più piccole, nascondendone alcune, facendo prevedere al modello le parti mancanti. </a:t>
            </a:r>
          </a:p>
        </p:txBody>
      </p:sp>
      <p:sp>
        <p:nvSpPr>
          <p:cNvPr id="416" name="MASKING"/>
          <p:cNvSpPr txBox="1"/>
          <p:nvPr/>
        </p:nvSpPr>
        <p:spPr>
          <a:xfrm>
            <a:off x="851334" y="6161999"/>
            <a:ext cx="13210593"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MASKING</a:t>
            </a:r>
          </a:p>
        </p:txBody>
      </p:sp>
      <p:sp>
        <p:nvSpPr>
          <p:cNvPr id="417" name="Questo viene effettuato tramite l’architettura TEACHER-STUDENT-PREDICTOR, che contiene 3 moduli:"/>
          <p:cNvSpPr txBox="1"/>
          <p:nvPr/>
        </p:nvSpPr>
        <p:spPr>
          <a:xfrm>
            <a:off x="908859" y="8792202"/>
            <a:ext cx="9654796" cy="1549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400"/>
              </a:spcBef>
              <a:defRPr sz="3500"/>
            </a:lvl1pPr>
          </a:lstStyle>
          <a:p>
            <a:pPr/>
            <a:r>
              <a:t>Questo viene effettuato tramite l’architettura TEACHER-STUDENT-PREDICTOR, che contiene 3 moduli:</a:t>
            </a:r>
          </a:p>
        </p:txBody>
      </p:sp>
      <p:sp>
        <p:nvSpPr>
          <p:cNvPr id="418"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19" name="https://arxiv.org/abs/2106.07447"/>
          <p:cNvSpPr txBox="1"/>
          <p:nvPr/>
        </p:nvSpPr>
        <p:spPr>
          <a:xfrm>
            <a:off x="685696" y="420470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800" u="sng">
                <a:hlinkClick r:id="rId3" invalidUrl="" action="" tgtFrame="" tooltip="" history="1" highlightClick="0" endSnd="0"/>
              </a:defRPr>
            </a:lvl1pPr>
          </a:lstStyle>
          <a:p>
            <a:pPr>
              <a:defRPr u="none"/>
            </a:pPr>
            <a:r>
              <a:rPr u="sng">
                <a:hlinkClick r:id="rId3" invalidUrl="" action="" tgtFrame="" tooltip="" history="1" highlightClick="0" endSnd="0"/>
              </a:rPr>
              <a:t>https://arxiv.org/abs/2106.07447</a:t>
            </a:r>
          </a:p>
        </p:txBody>
      </p:sp>
      <p:sp>
        <p:nvSpPr>
          <p:cNvPr id="420" name="HuBERT: Self-Supervised Speech Representation Learning by Masked Prediction of Hidden Units…"/>
          <p:cNvSpPr txBox="1"/>
          <p:nvPr/>
        </p:nvSpPr>
        <p:spPr>
          <a:xfrm>
            <a:off x="688853" y="2899002"/>
            <a:ext cx="9654796" cy="1079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766">
                <a:latin typeface="Times Roman"/>
                <a:ea typeface="Times Roman"/>
                <a:cs typeface="Times Roman"/>
                <a:sym typeface="Times Roman"/>
              </a:defRPr>
            </a:pPr>
            <a:r>
              <a:t>HuBERT: Self-Supervised Speech Representation Learning by Masked Prediction of Hidden Units</a:t>
            </a:r>
          </a:p>
          <a:p>
            <a:pPr defTabSz="457200">
              <a:lnSpc>
                <a:spcPct val="100000"/>
              </a:lnSpc>
              <a:spcBef>
                <a:spcPts val="1200"/>
              </a:spcBef>
              <a:defRPr sz="1766">
                <a:latin typeface="Times Roman"/>
                <a:ea typeface="Times Roman"/>
                <a:cs typeface="Times Roman"/>
                <a:sym typeface="Times Roman"/>
              </a:defRPr>
            </a:pPr>
            <a:r>
              <a:t>Wei-Ning Hsu, </a:t>
            </a:r>
            <a:r>
              <a:rPr baseline="28301"/>
              <a:t> </a:t>
            </a:r>
            <a:r>
              <a:t>Benjamin Bolte,</a:t>
            </a:r>
            <a:r>
              <a:rPr baseline="28301"/>
              <a:t>  </a:t>
            </a:r>
            <a:r>
              <a:t>Yao-Hung Hubert Tsai, </a:t>
            </a:r>
            <a:r>
              <a:rPr baseline="28301"/>
              <a:t> </a:t>
            </a:r>
            <a:r>
              <a:t>Kushal Lakhotia, Ruslan Salakhutdinov, Abdelrahman Mohamed</a:t>
            </a:r>
          </a:p>
        </p:txBody>
      </p:sp>
      <p:sp>
        <p:nvSpPr>
          <p:cNvPr id="421" name="STUDENT Network: data una sequenza di input audio, nasconde alcuni frame scelti casualmente e produce delle rappresentazioni (lista di dati astratti) dei frame nascosti;"/>
          <p:cNvSpPr txBox="1"/>
          <p:nvPr/>
        </p:nvSpPr>
        <p:spPr>
          <a:xfrm>
            <a:off x="1020749" y="10664148"/>
            <a:ext cx="11553418" cy="20423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8299" indent="-368299">
              <a:spcBef>
                <a:spcPts val="3400"/>
              </a:spcBef>
              <a:buSzPct val="123000"/>
              <a:buChar char="•"/>
              <a:defRPr sz="3500"/>
            </a:pPr>
            <a:r>
              <a:rPr b="1"/>
              <a:t>STUDENT</a:t>
            </a:r>
            <a:r>
              <a:t> </a:t>
            </a:r>
            <a:r>
              <a:rPr b="1"/>
              <a:t>Network</a:t>
            </a:r>
            <a:r>
              <a:t>: data una sequenza di input audio, nasconde alcuni frame scelti casualmente e produce delle rappresentazioni (lista di dati astratti) dei frame nascosti;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ContentVec: disentanglement nelle SSL"/>
          <p:cNvSpPr txBox="1"/>
          <p:nvPr>
            <p:ph type="title"/>
          </p:nvPr>
        </p:nvSpPr>
        <p:spPr>
          <a:xfrm>
            <a:off x="689273" y="430585"/>
            <a:ext cx="21126099" cy="1433164"/>
          </a:xfrm>
          <a:prstGeom prst="rect">
            <a:avLst/>
          </a:prstGeom>
        </p:spPr>
        <p:txBody>
          <a:bodyPr/>
          <a:lstStyle/>
          <a:p>
            <a:pPr/>
            <a:r>
              <a:t>ContentVec: disentanglement nelle SSL</a:t>
            </a:r>
          </a:p>
        </p:txBody>
      </p:sp>
      <p:sp>
        <p:nvSpPr>
          <p:cNvPr id="424" name="‘What is being said’"/>
          <p:cNvSpPr txBox="1"/>
          <p:nvPr/>
        </p:nvSpPr>
        <p:spPr>
          <a:xfrm>
            <a:off x="726176" y="1427027"/>
            <a:ext cx="485569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a:t>
            </a:r>
            <a:r>
              <a:rPr b="1" i="1"/>
              <a:t>What </a:t>
            </a:r>
            <a:r>
              <a:rPr i="1"/>
              <a:t>is being said’</a:t>
            </a:r>
          </a:p>
        </p:txBody>
      </p:sp>
      <p:sp>
        <p:nvSpPr>
          <p:cNvPr id="425" name="Linea"/>
          <p:cNvSpPr/>
          <p:nvPr/>
        </p:nvSpPr>
        <p:spPr>
          <a:xfrm>
            <a:off x="715056" y="2609303"/>
            <a:ext cx="8741383" cy="1"/>
          </a:xfrm>
          <a:prstGeom prst="line">
            <a:avLst/>
          </a:prstGeom>
          <a:ln w="25400">
            <a:solidFill>
              <a:srgbClr val="000000"/>
            </a:solidFill>
            <a:miter lim="400000"/>
          </a:ln>
        </p:spPr>
        <p:txBody>
          <a:bodyPr lIns="50800" tIns="50800" rIns="50800" bIns="50800" anchor="ctr"/>
          <a:lstStyle/>
          <a:p>
            <a:pPr/>
          </a:p>
        </p:txBody>
      </p:sp>
      <p:sp>
        <p:nvSpPr>
          <p:cNvPr id="426" name="CONTENTVEC: An Improved Self-Supervised Speech Representation by Disentangling Speakers…"/>
          <p:cNvSpPr txBox="1"/>
          <p:nvPr/>
        </p:nvSpPr>
        <p:spPr>
          <a:xfrm>
            <a:off x="797597" y="2870255"/>
            <a:ext cx="9429106"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866">
                <a:latin typeface="Times Roman"/>
                <a:ea typeface="Times Roman"/>
                <a:cs typeface="Times Roman"/>
                <a:sym typeface="Times Roman"/>
              </a:defRPr>
            </a:pPr>
            <a:r>
              <a:t>C</a:t>
            </a:r>
            <a:r>
              <a:rPr sz="1466"/>
              <a:t>ONTENT</a:t>
            </a:r>
            <a:r>
              <a:t>V</a:t>
            </a:r>
            <a:r>
              <a:rPr sz="1466"/>
              <a:t>EC</a:t>
            </a:r>
            <a:r>
              <a:t>: An Improved Self-Supervised Speech Representation by Disentangling Speakers</a:t>
            </a:r>
            <a:endParaRPr sz="1200"/>
          </a:p>
          <a:p>
            <a:pPr defTabSz="457200">
              <a:lnSpc>
                <a:spcPct val="100000"/>
              </a:lnSpc>
              <a:spcBef>
                <a:spcPts val="1200"/>
              </a:spcBef>
              <a:defRPr sz="1333">
                <a:latin typeface="Times Roman"/>
                <a:ea typeface="Times Roman"/>
                <a:cs typeface="Times Roman"/>
                <a:sym typeface="Times Roman"/>
              </a:defRPr>
            </a:pPr>
            <a:r>
              <a:t>Kaizhi Qian </a:t>
            </a:r>
            <a:r>
              <a:rPr baseline="53573" sz="933"/>
              <a:t>* 1 </a:t>
            </a:r>
            <a:r>
              <a:t>Yang Zhang </a:t>
            </a:r>
            <a:r>
              <a:rPr baseline="53573" sz="933"/>
              <a:t>* 1 </a:t>
            </a:r>
            <a:r>
              <a:t>Heting Gao </a:t>
            </a:r>
            <a:r>
              <a:rPr baseline="53573" sz="933"/>
              <a:t>2 </a:t>
            </a:r>
            <a:r>
              <a:t>Junrui Ni </a:t>
            </a:r>
            <a:r>
              <a:rPr baseline="53573" sz="933"/>
              <a:t>2 </a:t>
            </a:r>
            <a:r>
              <a:t>Cheng-I Jeff Lai </a:t>
            </a:r>
            <a:r>
              <a:rPr baseline="53573" sz="933"/>
              <a:t>3 </a:t>
            </a:r>
            <a:r>
              <a:t>David Cox </a:t>
            </a:r>
            <a:r>
              <a:rPr baseline="53573" sz="933"/>
              <a:t>1 </a:t>
            </a:r>
            <a:r>
              <a:t>Mark Hasegawa-Johnson </a:t>
            </a:r>
            <a:r>
              <a:rPr baseline="53573" sz="933"/>
              <a:t>2 </a:t>
            </a:r>
            <a:r>
              <a:t>Shiyu Chang </a:t>
            </a:r>
            <a:r>
              <a:rPr baseline="53573" sz="933"/>
              <a:t>4</a:t>
            </a:r>
            <a:endParaRPr sz="1200"/>
          </a:p>
        </p:txBody>
      </p:sp>
      <p:sp>
        <p:nvSpPr>
          <p:cNvPr id="427" name="LIMITI DI HuBERT"/>
          <p:cNvSpPr txBox="1"/>
          <p:nvPr/>
        </p:nvSpPr>
        <p:spPr>
          <a:xfrm>
            <a:off x="748416" y="5466263"/>
            <a:ext cx="13210593" cy="57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700"/>
              </a:spcBef>
              <a:defRPr b="1" sz="3100"/>
            </a:lvl1pPr>
          </a:lstStyle>
          <a:p>
            <a:pPr/>
            <a:r>
              <a:t>LIMITI DI HuBERT</a:t>
            </a:r>
          </a:p>
        </p:txBody>
      </p:sp>
      <p:sp>
        <p:nvSpPr>
          <p:cNvPr id="428" name="HuBERT ha difficoltà nei casi in cui è necessaria una differenziazione fra speech content e speaker identity, come nella vocal conversion. Infatti, mantiene un indice di identificazione dello speaker dell’73,7%. Questo perché il modello impara i pattern "/>
          <p:cNvSpPr txBox="1"/>
          <p:nvPr/>
        </p:nvSpPr>
        <p:spPr>
          <a:xfrm>
            <a:off x="866799" y="6464296"/>
            <a:ext cx="13456403" cy="62356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600"/>
              </a:spcBef>
              <a:defRPr sz="3500"/>
            </a:pPr>
            <a:r>
              <a:t>HuBERT ha difficoltà nei casi in cui è necessaria una differenziazione fra speech content e speaker identity, come nella vocal conversion. Infatti, mantiene un indice di identificazione dello speaker dell’73,7%. Questo perché il modello impara i pattern audio nel complesso: cercare di rimuovere lo speaker dalla rappresentazione determina la perdita di una quantità molto significativa di dati.</a:t>
            </a:r>
          </a:p>
          <a:p>
            <a:pPr>
              <a:spcBef>
                <a:spcPts val="3600"/>
              </a:spcBef>
              <a:defRPr sz="3500"/>
            </a:pPr>
            <a:r>
              <a:t>I creatori di ContentVec risolvono questo problema, ispirati dal concetto che, grazie alla masked prediction, “</a:t>
            </a:r>
            <a:r>
              <a:rPr i="1"/>
              <a:t>poor teachers can teach good students”</a:t>
            </a:r>
            <a:r>
              <a:t>, propongono che un algoritmo di disentanglement con content loss possa addestrare uno </a:t>
            </a:r>
            <a:r>
              <a:rPr i="1"/>
              <a:t>student</a:t>
            </a:r>
            <a:r>
              <a:t> che minimizzerà tale content loss.</a:t>
            </a:r>
          </a:p>
        </p:txBody>
      </p:sp>
      <p:sp>
        <p:nvSpPr>
          <p:cNvPr id="429" name="https://arxiv.org/abs/2204.09224"/>
          <p:cNvSpPr txBox="1"/>
          <p:nvPr/>
        </p:nvSpPr>
        <p:spPr>
          <a:xfrm>
            <a:off x="807105" y="3976722"/>
            <a:ext cx="341482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800" u="sng">
                <a:hlinkClick r:id="rId2" invalidUrl="" action="" tgtFrame="" tooltip="" history="1" highlightClick="0" endSnd="0"/>
              </a:defRPr>
            </a:lvl1pPr>
          </a:lstStyle>
          <a:p>
            <a:pPr>
              <a:defRPr u="none"/>
            </a:pPr>
            <a:r>
              <a:rPr u="sng">
                <a:hlinkClick r:id="rId2" invalidUrl="" action="" tgtFrame="" tooltip="" history="1" highlightClick="0" endSnd="0"/>
              </a:rPr>
              <a:t>https://arxiv.org/abs/2204.09224</a:t>
            </a:r>
          </a:p>
        </p:txBody>
      </p:sp>
      <p:pic>
        <p:nvPicPr>
          <p:cNvPr id="430" name="Screenshot 2024-09-08 alle 20.34.12.png" descr="Screenshot 2024-09-08 alle 20.34.12.png"/>
          <p:cNvPicPr>
            <a:picLocks noChangeAspect="1"/>
          </p:cNvPicPr>
          <p:nvPr/>
        </p:nvPicPr>
        <p:blipFill>
          <a:blip r:embed="rId3">
            <a:extLst/>
          </a:blip>
          <a:stretch>
            <a:fillRect/>
          </a:stretch>
        </p:blipFill>
        <p:spPr>
          <a:xfrm>
            <a:off x="11447182" y="2121206"/>
            <a:ext cx="12849590" cy="3087600"/>
          </a:xfrm>
          <a:prstGeom prst="rect">
            <a:avLst/>
          </a:prstGeom>
          <a:ln w="12700">
            <a:miter lim="400000"/>
          </a:ln>
        </p:spPr>
      </p:pic>
      <p:pic>
        <p:nvPicPr>
          <p:cNvPr id="431" name="Screenshot 2024-09-08 alle 20.34.21.png" descr="Screenshot 2024-09-08 alle 20.34.21.png"/>
          <p:cNvPicPr>
            <a:picLocks noChangeAspect="1"/>
          </p:cNvPicPr>
          <p:nvPr/>
        </p:nvPicPr>
        <p:blipFill>
          <a:blip r:embed="rId4">
            <a:extLst/>
          </a:blip>
          <a:stretch>
            <a:fillRect/>
          </a:stretch>
        </p:blipFill>
        <p:spPr>
          <a:xfrm>
            <a:off x="14654415" y="6375185"/>
            <a:ext cx="9153091" cy="5299158"/>
          </a:xfrm>
          <a:prstGeom prst="rect">
            <a:avLst/>
          </a:prstGeom>
          <a:ln w="12700">
            <a:miter lim="400000"/>
          </a:ln>
        </p:spPr>
      </p:pic>
      <p:sp>
        <p:nvSpPr>
          <p:cNvPr id="432" name="HuBERT è meno performante in task relativi al contenuto del parlato e alla semantica"/>
          <p:cNvSpPr txBox="1"/>
          <p:nvPr/>
        </p:nvSpPr>
        <p:spPr>
          <a:xfrm>
            <a:off x="14890821" y="5043339"/>
            <a:ext cx="8113007"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HuBERT è meno performante in task relativi al contenuto del parlato e alla semantica</a:t>
            </a:r>
          </a:p>
        </p:txBody>
      </p:sp>
      <p:sp>
        <p:nvSpPr>
          <p:cNvPr id="433" name="HuBERT è più performante in task di riconoscimento dello speaker"/>
          <p:cNvSpPr txBox="1"/>
          <p:nvPr/>
        </p:nvSpPr>
        <p:spPr>
          <a:xfrm>
            <a:off x="16421219" y="11653161"/>
            <a:ext cx="6582609" cy="7936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400"/>
            </a:lvl1pPr>
          </a:lstStyle>
          <a:p>
            <a:pPr/>
            <a:r>
              <a:t>HuBERT è più performante in task di riconoscimento dello speaker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